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6" r:id="rId3"/>
    <p:sldId id="277" r:id="rId4"/>
    <p:sldId id="263" r:id="rId5"/>
    <p:sldId id="271" r:id="rId6"/>
    <p:sldId id="268" r:id="rId7"/>
    <p:sldId id="258" r:id="rId8"/>
    <p:sldId id="259" r:id="rId9"/>
    <p:sldId id="265" r:id="rId10"/>
    <p:sldId id="260" r:id="rId11"/>
    <p:sldId id="261" r:id="rId12"/>
    <p:sldId id="278" r:id="rId13"/>
    <p:sldId id="279" r:id="rId14"/>
    <p:sldId id="280" r:id="rId15"/>
    <p:sldId id="281" r:id="rId16"/>
    <p:sldId id="275" r:id="rId1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690" autoAdjust="0"/>
    <p:restoredTop sz="94660"/>
  </p:normalViewPr>
  <p:slideViewPr>
    <p:cSldViewPr>
      <p:cViewPr varScale="1">
        <p:scale>
          <a:sx n="72" d="100"/>
          <a:sy n="72" d="100"/>
        </p:scale>
        <p:origin x="66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E0104FA-C7F6-4123-9747-D114E6B48041}" type="datetimeFigureOut">
              <a:rPr lang="en-US" smtClean="0"/>
              <a:t>9/21/2020</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CF3F70C-F7FF-444A-82B9-39FC369C45D7}" type="slidenum">
              <a:rPr lang="en-US" smtClean="0"/>
              <a:t>‹#›</a:t>
            </a:fld>
            <a:endParaRPr lang="en-US" dirty="0"/>
          </a:p>
        </p:txBody>
      </p:sp>
    </p:spTree>
    <p:extLst>
      <p:ext uri="{BB962C8B-B14F-4D97-AF65-F5344CB8AC3E}">
        <p14:creationId xmlns:p14="http://schemas.microsoft.com/office/powerpoint/2010/main" val="9566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ABFB4-224D-4B0B-A481-4171585734E4}"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9D8E2-3B21-4574-85A8-B499F2724DC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266244-28C0-4517-80F6-65C3BBCFEA99}"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FFB29-2DFE-4BC5-9D2B-1DD12E72382A}"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D719C-F4E0-4596-9816-9BCCC1CAEB7D}"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A348D-6186-4E98-AA16-C12B6F300FF4}"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29D8E2-3B21-4574-85A8-B499F2724DC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745D2-9C2D-4F81-BBCB-51508AEA7337}"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24CC4-6BC8-403B-A628-20F7433F7D69}" type="datetime1">
              <a:rPr lang="en-US" smtClean="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29D8E2-3B21-4574-85A8-B499F2724DC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3B2A8-49AD-4871-9161-90F53FCB2BED}" type="datetime1">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27E9-5865-4F47-923B-AF24BD3DECC2}" type="datetime1">
              <a:rPr lang="en-US" smtClean="0"/>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3B3D96-F4AD-41FA-95C8-12DE246E99F3}"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29D8E2-3B21-4574-85A8-B499F2724DC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DF2AB-7D16-48DF-B12F-93DAFBAC6084}"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29D8E2-3B21-4574-85A8-B499F2724DC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4653413-1056-40E1-B84A-54D7AC24CF0E}" type="datetime1">
              <a:rPr lang="en-US" smtClean="0"/>
              <a:t>9/21/2020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829D8E2-3B21-4574-85A8-B499F2724DC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hyperlink" Target="https://www.woodbeaver.ne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auxano</a:t>
            </a:r>
          </a:p>
        </p:txBody>
      </p:sp>
      <p:sp>
        <p:nvSpPr>
          <p:cNvPr id="3" name="Subtitle 2"/>
          <p:cNvSpPr>
            <a:spLocks noGrp="1"/>
          </p:cNvSpPr>
          <p:nvPr>
            <p:ph type="subTitle" idx="1"/>
          </p:nvPr>
        </p:nvSpPr>
        <p:spPr/>
        <p:txBody>
          <a:bodyPr/>
          <a:lstStyle/>
          <a:p>
            <a:r>
              <a:rPr lang="en-US" sz="3200" dirty="0"/>
              <a:t>Business</a:t>
            </a:r>
            <a:r>
              <a:rPr lang="en-US" dirty="0"/>
              <a:t> </a:t>
            </a:r>
            <a:r>
              <a:rPr lang="en-US" sz="3200" dirty="0"/>
              <a:t>Group</a:t>
            </a:r>
          </a:p>
        </p:txBody>
      </p:sp>
      <p:sp>
        <p:nvSpPr>
          <p:cNvPr id="4" name="Slide Number Placeholder 3"/>
          <p:cNvSpPr>
            <a:spLocks noGrp="1"/>
          </p:cNvSpPr>
          <p:nvPr>
            <p:ph type="sldNum" sz="quarter" idx="12"/>
          </p:nvPr>
        </p:nvSpPr>
        <p:spPr/>
        <p:txBody>
          <a:bodyPr/>
          <a:lstStyle/>
          <a:p>
            <a:fld id="{0829D8E2-3B21-4574-85A8-B499F2724DC2}" type="slidenum">
              <a:rPr lang="en-US" smtClean="0"/>
              <a:t>1</a:t>
            </a:fld>
            <a:endParaRPr lang="en-US" dirty="0"/>
          </a:p>
        </p:txBody>
      </p:sp>
    </p:spTree>
    <p:extLst>
      <p:ext uri="{BB962C8B-B14F-4D97-AF65-F5344CB8AC3E}">
        <p14:creationId xmlns:p14="http://schemas.microsoft.com/office/powerpoint/2010/main" val="252161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3980032" cy="813598"/>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0829D8E2-3B21-4574-85A8-B499F2724DC2}" type="slidenum">
              <a:rPr lang="en-US" smtClean="0"/>
              <a:t>10</a:t>
            </a:fld>
            <a:endParaRPr lang="en-US" dirty="0"/>
          </a:p>
        </p:txBody>
      </p:sp>
      <p:sp>
        <p:nvSpPr>
          <p:cNvPr id="3" name="TextBox 2"/>
          <p:cNvSpPr txBox="1"/>
          <p:nvPr/>
        </p:nvSpPr>
        <p:spPr>
          <a:xfrm>
            <a:off x="457200" y="1219200"/>
            <a:ext cx="8382000" cy="369332"/>
          </a:xfrm>
          <a:prstGeom prst="rect">
            <a:avLst/>
          </a:prstGeom>
          <a:solidFill>
            <a:srgbClr val="FF0000"/>
          </a:solidFill>
          <a:ln w="28575">
            <a:solidFill>
              <a:schemeClr val="tx1"/>
            </a:solidFill>
          </a:ln>
        </p:spPr>
        <p:txBody>
          <a:bodyPr wrap="square" rtlCol="0">
            <a:spAutoFit/>
          </a:bodyPr>
          <a:lstStyle/>
          <a:p>
            <a:r>
              <a:rPr lang="en-US" b="1" dirty="0">
                <a:latin typeface="+mj-lt"/>
              </a:rPr>
              <a:t>Service &amp; Repair       Equipment &amp; Testing            Emergency Services    </a:t>
            </a:r>
          </a:p>
        </p:txBody>
      </p:sp>
      <p:sp>
        <p:nvSpPr>
          <p:cNvPr id="5" name="Rectangle 4"/>
          <p:cNvSpPr/>
          <p:nvPr/>
        </p:nvSpPr>
        <p:spPr>
          <a:xfrm>
            <a:off x="304800" y="1709310"/>
            <a:ext cx="2362200" cy="3416320"/>
          </a:xfrm>
          <a:prstGeom prst="rect">
            <a:avLst/>
          </a:prstGeom>
        </p:spPr>
        <p:txBody>
          <a:bodyPr wrap="square">
            <a:spAutoFit/>
          </a:bodyPr>
          <a:lstStyle/>
          <a:p>
            <a:r>
              <a:rPr lang="en-US" dirty="0"/>
              <a:t>Professional service and repairs delivered by factory-trained technicians.</a:t>
            </a:r>
          </a:p>
          <a:p>
            <a:endParaRPr lang="en-US" dirty="0"/>
          </a:p>
          <a:p>
            <a:r>
              <a:rPr lang="en-US" dirty="0"/>
              <a:t>Performance Fluid Power is a Sauer-Danfoss (Sundstrand) warranty and factory authorized service center.</a:t>
            </a:r>
          </a:p>
        </p:txBody>
      </p:sp>
      <p:sp>
        <p:nvSpPr>
          <p:cNvPr id="6" name="Rectangle 5"/>
          <p:cNvSpPr/>
          <p:nvPr/>
        </p:nvSpPr>
        <p:spPr>
          <a:xfrm>
            <a:off x="3048000" y="1709310"/>
            <a:ext cx="2895600" cy="3693319"/>
          </a:xfrm>
          <a:prstGeom prst="rect">
            <a:avLst/>
          </a:prstGeom>
        </p:spPr>
        <p:txBody>
          <a:bodyPr wrap="square">
            <a:spAutoFit/>
          </a:bodyPr>
          <a:lstStyle/>
          <a:p>
            <a:r>
              <a:rPr lang="en-US" dirty="0"/>
              <a:t>Performance Fluid Power’s extensive testing capability gives our customers confidence that each unit will perform “like new” in the field. Performance Fluid Power also provides a one-year warranty covering parts and workmanship and offers customer-specific extended warranty programs.</a:t>
            </a:r>
          </a:p>
        </p:txBody>
      </p:sp>
      <p:sp>
        <p:nvSpPr>
          <p:cNvPr id="7" name="Rectangle 6"/>
          <p:cNvSpPr/>
          <p:nvPr/>
        </p:nvSpPr>
        <p:spPr>
          <a:xfrm>
            <a:off x="6373091" y="1709310"/>
            <a:ext cx="2770909" cy="1754326"/>
          </a:xfrm>
          <a:prstGeom prst="rect">
            <a:avLst/>
          </a:prstGeom>
        </p:spPr>
        <p:txBody>
          <a:bodyPr wrap="square">
            <a:spAutoFit/>
          </a:bodyPr>
          <a:lstStyle/>
          <a:p>
            <a:r>
              <a:rPr lang="en-US" dirty="0"/>
              <a:t>Performance Fluid Power offers after-hours emergency service 24/7, providing a single point of contact and emergency assistance.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236" y="3962400"/>
            <a:ext cx="2568443" cy="1930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3116" y="5402629"/>
            <a:ext cx="6236120" cy="923330"/>
          </a:xfrm>
          <a:prstGeom prst="rect">
            <a:avLst/>
          </a:prstGeom>
          <a:solidFill>
            <a:schemeClr val="bg1"/>
          </a:solidFill>
        </p:spPr>
        <p:txBody>
          <a:bodyPr wrap="square" rtlCol="0">
            <a:spAutoFit/>
          </a:bodyPr>
          <a:lstStyle/>
          <a:p>
            <a:r>
              <a:rPr lang="en-US" b="1" dirty="0"/>
              <a:t>Performance Fluid Power is located in Minnetonka, MN</a:t>
            </a:r>
          </a:p>
          <a:p>
            <a:endParaRPr lang="en-US" b="1" dirty="0"/>
          </a:p>
          <a:p>
            <a:pPr algn="ctr"/>
            <a:r>
              <a:rPr lang="en-US" b="1" dirty="0"/>
              <a:t>www.performancefluidpower.com</a:t>
            </a:r>
          </a:p>
        </p:txBody>
      </p:sp>
    </p:spTree>
    <p:extLst>
      <p:ext uri="{BB962C8B-B14F-4D97-AF65-F5344CB8AC3E}">
        <p14:creationId xmlns:p14="http://schemas.microsoft.com/office/powerpoint/2010/main" val="6093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686" y="152400"/>
            <a:ext cx="3330596" cy="1676400"/>
          </a:xfrm>
          <a:prstGeom prst="rect">
            <a:avLst/>
          </a:prstGeom>
        </p:spPr>
      </p:pic>
      <p:sp>
        <p:nvSpPr>
          <p:cNvPr id="3" name="Slide Number Placeholder 2"/>
          <p:cNvSpPr>
            <a:spLocks noGrp="1"/>
          </p:cNvSpPr>
          <p:nvPr>
            <p:ph type="sldNum" sz="quarter" idx="12"/>
          </p:nvPr>
        </p:nvSpPr>
        <p:spPr/>
        <p:txBody>
          <a:bodyPr/>
          <a:lstStyle/>
          <a:p>
            <a:fld id="{0829D8E2-3B21-4574-85A8-B499F2724DC2}" type="slidenum">
              <a:rPr lang="en-US" smtClean="0"/>
              <a:t>11</a:t>
            </a:fld>
            <a:endParaRPr lang="en-US" dirty="0"/>
          </a:p>
        </p:txBody>
      </p:sp>
      <p:sp>
        <p:nvSpPr>
          <p:cNvPr id="4" name="TextBox 3"/>
          <p:cNvSpPr txBox="1"/>
          <p:nvPr/>
        </p:nvSpPr>
        <p:spPr>
          <a:xfrm>
            <a:off x="228600" y="1981201"/>
            <a:ext cx="8686800" cy="4678204"/>
          </a:xfrm>
          <a:prstGeom prst="rect">
            <a:avLst/>
          </a:prstGeom>
          <a:noFill/>
          <a:ln w="28575">
            <a:solidFill>
              <a:schemeClr val="tx1"/>
            </a:solidFill>
          </a:ln>
        </p:spPr>
        <p:txBody>
          <a:bodyPr wrap="square" rtlCol="0">
            <a:spAutoFit/>
          </a:bodyPr>
          <a:lstStyle/>
          <a:p>
            <a:r>
              <a:rPr lang="en-US" dirty="0"/>
              <a:t> </a:t>
            </a:r>
            <a:r>
              <a:rPr lang="en-US" sz="2400" b="1" dirty="0"/>
              <a:t>Pump Systems </a:t>
            </a:r>
            <a:r>
              <a:rPr lang="en-US" dirty="0"/>
              <a:t>has been in business over 30 years,  handling a wide variety of products to meet the needs of agricultural, residential, oilfield and industrial customers.  </a:t>
            </a:r>
          </a:p>
          <a:p>
            <a:endParaRPr lang="en-US" dirty="0"/>
          </a:p>
          <a:p>
            <a:r>
              <a:rPr lang="en-US" dirty="0"/>
              <a:t>Located in Dickinson, ND*, in a 34,000 square foot building, Pump Systems has a full service repair shop with pump testing capabilities along with fabrication and machining equipment.   </a:t>
            </a:r>
          </a:p>
          <a:p>
            <a:endParaRPr lang="en-US" dirty="0"/>
          </a:p>
          <a:p>
            <a:r>
              <a:rPr lang="en-US" dirty="0"/>
              <a:t>Pump Systems can design and build many items to assist with  fluid handling needs , including designing and engineering  water transfer systems, and can supply to customers, from inventory, a large variety of pumps, parts and accessories.</a:t>
            </a:r>
          </a:p>
          <a:p>
            <a:endParaRPr lang="en-US" sz="1400" dirty="0"/>
          </a:p>
          <a:p>
            <a:r>
              <a:rPr lang="en-US" sz="1400" dirty="0"/>
              <a:t>*An additional location is in  Casper, WY</a:t>
            </a:r>
          </a:p>
          <a:p>
            <a:endParaRPr lang="en-US" sz="1400" dirty="0"/>
          </a:p>
          <a:p>
            <a:pPr algn="ctr"/>
            <a:r>
              <a:rPr lang="en-US" sz="1600" dirty="0"/>
              <a:t>www.pumpsystems.com</a:t>
            </a:r>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667" y="259556"/>
            <a:ext cx="2238733"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5587"/>
            <a:ext cx="2096998"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WISCONSIN METAL FAB</a:t>
            </a:r>
          </a:p>
        </p:txBody>
      </p:sp>
      <p:sp>
        <p:nvSpPr>
          <p:cNvPr id="3" name="Slide Number Placeholder 2"/>
          <p:cNvSpPr>
            <a:spLocks noGrp="1"/>
          </p:cNvSpPr>
          <p:nvPr>
            <p:ph type="sldNum" sz="quarter" idx="12"/>
          </p:nvPr>
        </p:nvSpPr>
        <p:spPr/>
        <p:txBody>
          <a:bodyPr/>
          <a:lstStyle/>
          <a:p>
            <a:fld id="{0829D8E2-3B21-4574-85A8-B499F2724DC2}" type="slidenum">
              <a:rPr lang="en-US" smtClean="0"/>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99136"/>
            <a:ext cx="18288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92822"/>
            <a:ext cx="3035927" cy="160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6127" y="6333468"/>
            <a:ext cx="4572000" cy="338554"/>
          </a:xfrm>
          <a:prstGeom prst="rect">
            <a:avLst/>
          </a:prstGeom>
        </p:spPr>
        <p:txBody>
          <a:bodyPr>
            <a:spAutoFit/>
          </a:bodyPr>
          <a:lstStyle/>
          <a:p>
            <a:r>
              <a:rPr lang="en-US" sz="1600" dirty="0"/>
              <a:t>1875 Olson Drive Chippewa Falls, WI 54729</a:t>
            </a:r>
          </a:p>
        </p:txBody>
      </p:sp>
      <p:sp>
        <p:nvSpPr>
          <p:cNvPr id="5" name="TextBox 4"/>
          <p:cNvSpPr txBox="1"/>
          <p:nvPr/>
        </p:nvSpPr>
        <p:spPr>
          <a:xfrm>
            <a:off x="6248400" y="1732208"/>
            <a:ext cx="2286000" cy="2585323"/>
          </a:xfrm>
          <a:prstGeom prst="rect">
            <a:avLst/>
          </a:prstGeom>
          <a:noFill/>
        </p:spPr>
        <p:txBody>
          <a:bodyPr wrap="square" rtlCol="0">
            <a:spAutoFit/>
          </a:bodyPr>
          <a:lstStyle/>
          <a:p>
            <a:r>
              <a:rPr lang="en-US" dirty="0"/>
              <a:t>Industries served:</a:t>
            </a:r>
          </a:p>
          <a:p>
            <a:pPr algn="ctr"/>
            <a:endParaRPr lang="en-US" dirty="0"/>
          </a:p>
          <a:p>
            <a:pPr marL="285750" indent="-285750">
              <a:buFont typeface="Arial" panose="020B0604020202020204" pitchFamily="34" charset="0"/>
              <a:buChar char="•"/>
            </a:pPr>
            <a:r>
              <a:rPr lang="en-US" sz="1400" dirty="0"/>
              <a:t>Agriculture</a:t>
            </a:r>
          </a:p>
          <a:p>
            <a:pPr marL="285750" indent="-285750">
              <a:buFont typeface="Arial" panose="020B0604020202020204" pitchFamily="34" charset="0"/>
              <a:buChar char="•"/>
            </a:pPr>
            <a:r>
              <a:rPr lang="en-US" sz="1400" dirty="0"/>
              <a:t>Custom Truck Bodies</a:t>
            </a:r>
          </a:p>
          <a:p>
            <a:pPr marL="285750" indent="-285750">
              <a:buFont typeface="Arial" panose="020B0604020202020204" pitchFamily="34" charset="0"/>
              <a:buChar char="•"/>
            </a:pPr>
            <a:r>
              <a:rPr lang="en-US" sz="1400" dirty="0"/>
              <a:t>Defense</a:t>
            </a:r>
          </a:p>
          <a:p>
            <a:pPr marL="285750" indent="-285750">
              <a:buFont typeface="Arial" panose="020B0604020202020204" pitchFamily="34" charset="0"/>
              <a:buChar char="•"/>
            </a:pPr>
            <a:r>
              <a:rPr lang="en-US" sz="1400" dirty="0"/>
              <a:t>Mining</a:t>
            </a:r>
          </a:p>
          <a:p>
            <a:pPr marL="285750" indent="-285750">
              <a:buFont typeface="Arial" panose="020B0604020202020204" pitchFamily="34" charset="0"/>
              <a:buChar char="•"/>
            </a:pPr>
            <a:r>
              <a:rPr lang="en-US" sz="1400" dirty="0"/>
              <a:t>Oil &amp; Gas</a:t>
            </a:r>
          </a:p>
          <a:p>
            <a:pPr marL="285750" indent="-285750">
              <a:buFont typeface="Arial" panose="020B0604020202020204" pitchFamily="34" charset="0"/>
              <a:buChar char="•"/>
            </a:pPr>
            <a:r>
              <a:rPr lang="en-US" sz="1400" dirty="0"/>
              <a:t>Power Generation</a:t>
            </a:r>
          </a:p>
          <a:p>
            <a:pPr marL="285750" indent="-285750">
              <a:buFont typeface="Arial" panose="020B0604020202020204" pitchFamily="34" charset="0"/>
              <a:buChar char="•"/>
            </a:pPr>
            <a:r>
              <a:rPr lang="en-US" sz="1400" dirty="0"/>
              <a:t>Railroad</a:t>
            </a:r>
          </a:p>
          <a:p>
            <a:pPr marL="285750" indent="-285750">
              <a:buFont typeface="Arial" panose="020B0604020202020204" pitchFamily="34" charset="0"/>
              <a:buChar char="•"/>
            </a:pPr>
            <a:r>
              <a:rPr lang="en-US" sz="1400" dirty="0"/>
              <a:t>Signage &amp; Displays</a:t>
            </a:r>
          </a:p>
          <a:p>
            <a:pPr marL="285750" indent="-285750">
              <a:buFont typeface="Arial" panose="020B0604020202020204" pitchFamily="34" charset="0"/>
              <a:buChar char="•"/>
            </a:pPr>
            <a:r>
              <a:rPr lang="en-US" sz="1400" dirty="0"/>
              <a:t>Water Treatment</a:t>
            </a:r>
          </a:p>
        </p:txBody>
      </p:sp>
      <p:sp>
        <p:nvSpPr>
          <p:cNvPr id="6" name="TextBox 5"/>
          <p:cNvSpPr txBox="1"/>
          <p:nvPr/>
        </p:nvSpPr>
        <p:spPr>
          <a:xfrm>
            <a:off x="152400" y="1704304"/>
            <a:ext cx="2590800" cy="3939540"/>
          </a:xfrm>
          <a:prstGeom prst="rect">
            <a:avLst/>
          </a:prstGeom>
          <a:noFill/>
        </p:spPr>
        <p:txBody>
          <a:bodyPr wrap="square" rtlCol="0">
            <a:spAutoFit/>
          </a:bodyPr>
          <a:lstStyle/>
          <a:p>
            <a:r>
              <a:rPr lang="en-US" dirty="0"/>
              <a:t>Capabilities:</a:t>
            </a:r>
          </a:p>
          <a:p>
            <a:endParaRPr lang="en-US" dirty="0"/>
          </a:p>
          <a:p>
            <a:pPr marL="285750" indent="-285750">
              <a:buFont typeface="Arial" panose="020B0604020202020204" pitchFamily="34" charset="0"/>
              <a:buChar char="•"/>
            </a:pPr>
            <a:r>
              <a:rPr lang="en-US" sz="1400" dirty="0"/>
              <a:t>Fabrication Services</a:t>
            </a:r>
          </a:p>
          <a:p>
            <a:pPr marL="285750" indent="-285750">
              <a:buFont typeface="Arial" panose="020B0604020202020204" pitchFamily="34" charset="0"/>
              <a:buChar char="•"/>
            </a:pPr>
            <a:r>
              <a:rPr lang="en-US" sz="1400" dirty="0"/>
              <a:t>Project Development</a:t>
            </a:r>
          </a:p>
          <a:p>
            <a:pPr marL="285750" indent="-285750">
              <a:buFont typeface="Arial" panose="020B0604020202020204" pitchFamily="34" charset="0"/>
              <a:buChar char="•"/>
            </a:pPr>
            <a:r>
              <a:rPr lang="en-US" sz="1400" dirty="0"/>
              <a:t>CNC Machining</a:t>
            </a:r>
          </a:p>
          <a:p>
            <a:pPr marL="285750" indent="-285750">
              <a:buFont typeface="Arial" panose="020B0604020202020204" pitchFamily="34" charset="0"/>
              <a:buChar char="•"/>
            </a:pPr>
            <a:r>
              <a:rPr lang="en-US" sz="1400" dirty="0"/>
              <a:t>Precision Laser Cutting</a:t>
            </a:r>
          </a:p>
          <a:p>
            <a:pPr marL="285750" indent="-285750">
              <a:buFont typeface="Arial" panose="020B0604020202020204" pitchFamily="34" charset="0"/>
              <a:buChar char="•"/>
            </a:pPr>
            <a:r>
              <a:rPr lang="en-US" sz="1400" dirty="0"/>
              <a:t>Plasma Cutting</a:t>
            </a:r>
          </a:p>
          <a:p>
            <a:pPr marL="285750" indent="-285750">
              <a:buFont typeface="Arial" panose="020B0604020202020204" pitchFamily="34" charset="0"/>
              <a:buChar char="•"/>
            </a:pPr>
            <a:r>
              <a:rPr lang="en-US" sz="1400" dirty="0"/>
              <a:t>Welding</a:t>
            </a:r>
          </a:p>
          <a:p>
            <a:pPr marL="285750" indent="-285750">
              <a:buFont typeface="Arial" panose="020B0604020202020204" pitchFamily="34" charset="0"/>
              <a:buChar char="•"/>
            </a:pPr>
            <a:r>
              <a:rPr lang="en-US" sz="1400" dirty="0"/>
              <a:t>CNC Shearing, Punching, &amp; Forming</a:t>
            </a:r>
          </a:p>
          <a:p>
            <a:pPr marL="285750" indent="-285750">
              <a:buFont typeface="Arial" panose="020B0604020202020204" pitchFamily="34" charset="0"/>
              <a:buChar char="•"/>
            </a:pPr>
            <a:r>
              <a:rPr lang="en-US" sz="1400" dirty="0"/>
              <a:t>Sawing</a:t>
            </a:r>
          </a:p>
          <a:p>
            <a:pPr marL="285750" indent="-285750">
              <a:buFont typeface="Arial" panose="020B0604020202020204" pitchFamily="34" charset="0"/>
              <a:buChar char="•"/>
            </a:pPr>
            <a:r>
              <a:rPr lang="en-US" sz="1400" dirty="0"/>
              <a:t>Lifting</a:t>
            </a:r>
          </a:p>
          <a:p>
            <a:pPr marL="285750" indent="-285750">
              <a:buFont typeface="Arial" panose="020B0604020202020204" pitchFamily="34" charset="0"/>
              <a:buChar char="•"/>
            </a:pPr>
            <a:r>
              <a:rPr lang="en-US" sz="1400" dirty="0"/>
              <a:t>Inspection</a:t>
            </a:r>
          </a:p>
          <a:p>
            <a:pPr marL="285750" indent="-285750">
              <a:buFont typeface="Arial" panose="020B0604020202020204" pitchFamily="34" charset="0"/>
              <a:buChar char="•"/>
            </a:pPr>
            <a:r>
              <a:rPr lang="en-US" sz="1400" dirty="0"/>
              <a:t>Pre-finishing, Finishing, &amp; Assembly</a:t>
            </a:r>
          </a:p>
          <a:p>
            <a:pPr marL="285750" indent="-285750">
              <a:buFont typeface="Arial" panose="020B0604020202020204" pitchFamily="34" charset="0"/>
              <a:buChar char="•"/>
            </a:pPr>
            <a:r>
              <a:rPr lang="en-US" sz="1400" dirty="0"/>
              <a:t>Transportation</a:t>
            </a:r>
          </a:p>
          <a:p>
            <a:pPr marL="285750" indent="-285750">
              <a:buFont typeface="Arial" panose="020B0604020202020204" pitchFamily="34" charset="0"/>
              <a:buChar char="•"/>
            </a:pPr>
            <a:endParaRPr lang="en-US" dirty="0"/>
          </a:p>
        </p:txBody>
      </p:sp>
      <p:sp>
        <p:nvSpPr>
          <p:cNvPr id="7" name="TextBox 6"/>
          <p:cNvSpPr txBox="1"/>
          <p:nvPr/>
        </p:nvSpPr>
        <p:spPr>
          <a:xfrm>
            <a:off x="2743200" y="1732208"/>
            <a:ext cx="3048000" cy="4370427"/>
          </a:xfrm>
          <a:prstGeom prst="rect">
            <a:avLst/>
          </a:prstGeom>
          <a:solidFill>
            <a:schemeClr val="tx1">
              <a:lumMod val="10000"/>
              <a:lumOff val="90000"/>
            </a:schemeClr>
          </a:solidFill>
          <a:ln w="12700">
            <a:solidFill>
              <a:schemeClr val="tx1"/>
            </a:solidFill>
          </a:ln>
        </p:spPr>
        <p:txBody>
          <a:bodyPr wrap="square" rtlCol="0">
            <a:spAutoFit/>
          </a:bodyPr>
          <a:lstStyle/>
          <a:p>
            <a:pPr algn="ctr"/>
            <a:r>
              <a:rPr lang="en-US" sz="2000" dirty="0"/>
              <a:t>WMF History</a:t>
            </a:r>
          </a:p>
          <a:p>
            <a:pPr algn="ctr"/>
            <a:endParaRPr lang="en-US" dirty="0"/>
          </a:p>
          <a:p>
            <a:r>
              <a:rPr lang="en-US" sz="1200" dirty="0"/>
              <a:t>Wisconsin Metal Fab was founded in 1995, and moved to the present location in 2001.</a:t>
            </a:r>
          </a:p>
          <a:p>
            <a:endParaRPr lang="en-US" sz="1200" dirty="0"/>
          </a:p>
          <a:p>
            <a:r>
              <a:rPr lang="en-US" sz="1200" dirty="0"/>
              <a:t>In 2004 18,000 square feet  were added.</a:t>
            </a:r>
          </a:p>
          <a:p>
            <a:endParaRPr lang="en-US" sz="1200" dirty="0"/>
          </a:p>
          <a:p>
            <a:r>
              <a:rPr lang="en-US" sz="1200" dirty="0"/>
              <a:t>But, as the Company size increased, so did the productivity. WMF quickly outgrew the 43,000 square feet, so, in 2006, they increased the size of the facility once again, to 70,000 square feet.  In 2014 – a 7,000 square foot assembly, packaging and shipping area to help facilitate faster, more accurate order completion and pick-up.</a:t>
            </a:r>
          </a:p>
          <a:p>
            <a:r>
              <a:rPr lang="en-US" sz="1200" dirty="0"/>
              <a:t>A testament to continued growth, the 77,000 square-foot facility and  more than 75 employees , triple what WMF started with in 2001!</a:t>
            </a:r>
          </a:p>
          <a:p>
            <a:endParaRPr lang="en-US" sz="1200" dirty="0"/>
          </a:p>
        </p:txBody>
      </p:sp>
    </p:spTree>
    <p:extLst>
      <p:ext uri="{BB962C8B-B14F-4D97-AF65-F5344CB8AC3E}">
        <p14:creationId xmlns:p14="http://schemas.microsoft.com/office/powerpoint/2010/main" val="25538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3570E9-2347-4E5B-BA0A-A2F3C8490461}"/>
              </a:ext>
            </a:extLst>
          </p:cNvPr>
          <p:cNvSpPr>
            <a:spLocks noGrp="1"/>
          </p:cNvSpPr>
          <p:nvPr>
            <p:ph type="sldNum" sz="quarter" idx="12"/>
          </p:nvPr>
        </p:nvSpPr>
        <p:spPr/>
        <p:txBody>
          <a:bodyPr/>
          <a:lstStyle/>
          <a:p>
            <a:fld id="{0829D8E2-3B21-4574-85A8-B499F2724DC2}" type="slidenum">
              <a:rPr lang="en-US" smtClean="0"/>
              <a:t>13</a:t>
            </a:fld>
            <a:endParaRPr lang="en-US" dirty="0"/>
          </a:p>
        </p:txBody>
      </p:sp>
      <p:pic>
        <p:nvPicPr>
          <p:cNvPr id="1026" name="Picture 2" descr="Company Logo">
            <a:extLst>
              <a:ext uri="{FF2B5EF4-FFF2-40B4-BE49-F238E27FC236}">
                <a16:creationId xmlns:a16="http://schemas.microsoft.com/office/drawing/2014/main" id="{5CC914B6-5F23-4A69-B6D1-FC0CA120D7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2" y="314342"/>
            <a:ext cx="3491948" cy="1446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494746-AE0F-4132-B9A8-84C129623D61}"/>
              </a:ext>
            </a:extLst>
          </p:cNvPr>
          <p:cNvSpPr/>
          <p:nvPr/>
        </p:nvSpPr>
        <p:spPr>
          <a:xfrm>
            <a:off x="571500" y="1823837"/>
            <a:ext cx="8001000" cy="923330"/>
          </a:xfrm>
          <a:prstGeom prst="rect">
            <a:avLst/>
          </a:prstGeom>
        </p:spPr>
        <p:txBody>
          <a:bodyPr wrap="square">
            <a:spAutoFit/>
          </a:bodyPr>
          <a:lstStyle/>
          <a:p>
            <a:r>
              <a:rPr lang="en-US" dirty="0"/>
              <a:t>Durable Controls is a full-service stocking distributor of instrumentation &amp; control products and industrial pneumatic &amp; automation products for the OEM and user markets.</a:t>
            </a:r>
          </a:p>
        </p:txBody>
      </p:sp>
      <p:sp>
        <p:nvSpPr>
          <p:cNvPr id="4" name="Rectangle 3">
            <a:extLst>
              <a:ext uri="{FF2B5EF4-FFF2-40B4-BE49-F238E27FC236}">
                <a16:creationId xmlns:a16="http://schemas.microsoft.com/office/drawing/2014/main" id="{095BA225-909C-4CB4-88C6-181EA299E192}"/>
              </a:ext>
            </a:extLst>
          </p:cNvPr>
          <p:cNvSpPr/>
          <p:nvPr/>
        </p:nvSpPr>
        <p:spPr>
          <a:xfrm>
            <a:off x="228600" y="5804994"/>
            <a:ext cx="4572000" cy="738664"/>
          </a:xfrm>
          <a:prstGeom prst="rect">
            <a:avLst/>
          </a:prstGeom>
        </p:spPr>
        <p:txBody>
          <a:bodyPr>
            <a:spAutoFit/>
          </a:bodyPr>
          <a:lstStyle/>
          <a:p>
            <a:endParaRPr lang="en-US" sz="1400" dirty="0"/>
          </a:p>
          <a:p>
            <a:r>
              <a:rPr lang="en-US" sz="1400" dirty="0"/>
              <a:t>Durable Controls</a:t>
            </a:r>
          </a:p>
          <a:p>
            <a:r>
              <a:rPr lang="en-US" sz="1400" dirty="0"/>
              <a:t>Hartland, Wisconsin 53029</a:t>
            </a:r>
          </a:p>
        </p:txBody>
      </p:sp>
      <p:sp>
        <p:nvSpPr>
          <p:cNvPr id="5" name="Rectangle 4">
            <a:extLst>
              <a:ext uri="{FF2B5EF4-FFF2-40B4-BE49-F238E27FC236}">
                <a16:creationId xmlns:a16="http://schemas.microsoft.com/office/drawing/2014/main" id="{A4C07F46-F3D2-4E71-B91F-C9570C1EADD7}"/>
              </a:ext>
            </a:extLst>
          </p:cNvPr>
          <p:cNvSpPr/>
          <p:nvPr/>
        </p:nvSpPr>
        <p:spPr>
          <a:xfrm>
            <a:off x="1093304" y="2665673"/>
            <a:ext cx="3276600" cy="2831544"/>
          </a:xfrm>
          <a:prstGeom prst="rect">
            <a:avLst/>
          </a:prstGeom>
        </p:spPr>
        <p:txBody>
          <a:bodyPr wrap="square">
            <a:spAutoFit/>
          </a:bodyPr>
          <a:lstStyle/>
          <a:p>
            <a:r>
              <a:rPr lang="en-US" dirty="0">
                <a:solidFill>
                  <a:srgbClr val="4C4C4C"/>
                </a:solidFill>
                <a:latin typeface="Gotham SSm A"/>
              </a:rPr>
              <a:t>.</a:t>
            </a:r>
          </a:p>
          <a:p>
            <a:pPr>
              <a:buFont typeface="Arial" panose="020B0604020202020204" pitchFamily="34" charset="0"/>
              <a:buChar char="•"/>
            </a:pPr>
            <a:r>
              <a:rPr lang="en-US" sz="1600" dirty="0">
                <a:solidFill>
                  <a:srgbClr val="4C4C4C"/>
                </a:solidFill>
                <a:latin typeface="Gotham SSm A"/>
              </a:rPr>
              <a:t>Actuators</a:t>
            </a:r>
          </a:p>
          <a:p>
            <a:pPr>
              <a:buFont typeface="Arial" panose="020B0604020202020204" pitchFamily="34" charset="0"/>
              <a:buChar char="•"/>
            </a:pPr>
            <a:r>
              <a:rPr lang="en-US" sz="1600" dirty="0">
                <a:solidFill>
                  <a:srgbClr val="4C4C4C"/>
                </a:solidFill>
                <a:latin typeface="Gotham SSm A"/>
              </a:rPr>
              <a:t>Air Cylinders</a:t>
            </a:r>
          </a:p>
          <a:p>
            <a:pPr>
              <a:buFont typeface="Arial" panose="020B0604020202020204" pitchFamily="34" charset="0"/>
              <a:buChar char="•"/>
            </a:pPr>
            <a:r>
              <a:rPr lang="en-US" sz="1600" dirty="0">
                <a:solidFill>
                  <a:srgbClr val="4C4C4C"/>
                </a:solidFill>
                <a:latin typeface="Gotham SSm A"/>
              </a:rPr>
              <a:t>Air Valves</a:t>
            </a:r>
          </a:p>
          <a:p>
            <a:pPr>
              <a:buFont typeface="Arial" panose="020B0604020202020204" pitchFamily="34" charset="0"/>
              <a:buChar char="•"/>
            </a:pPr>
            <a:r>
              <a:rPr lang="en-US" sz="1600" dirty="0">
                <a:solidFill>
                  <a:srgbClr val="4C4C4C"/>
                </a:solidFill>
                <a:latin typeface="Gotham SSm A"/>
              </a:rPr>
              <a:t>Cellular-enabled Controllers</a:t>
            </a:r>
          </a:p>
          <a:p>
            <a:pPr>
              <a:buFont typeface="Arial" panose="020B0604020202020204" pitchFamily="34" charset="0"/>
              <a:buChar char="•"/>
            </a:pPr>
            <a:r>
              <a:rPr lang="en-US" sz="1600" dirty="0">
                <a:solidFill>
                  <a:srgbClr val="4C4C4C"/>
                </a:solidFill>
                <a:latin typeface="Gotham SSm A"/>
              </a:rPr>
              <a:t>Custom Assemblies</a:t>
            </a:r>
          </a:p>
          <a:p>
            <a:pPr>
              <a:buFont typeface="Arial" panose="020B0604020202020204" pitchFamily="34" charset="0"/>
              <a:buChar char="•"/>
            </a:pPr>
            <a:r>
              <a:rPr lang="en-US" sz="1600" dirty="0">
                <a:solidFill>
                  <a:srgbClr val="4C4C4C"/>
                </a:solidFill>
                <a:latin typeface="Gotham SSm A"/>
              </a:rPr>
              <a:t>Data Acquisition &amp; Alarm Management</a:t>
            </a:r>
          </a:p>
          <a:p>
            <a:pPr>
              <a:buFont typeface="Arial" panose="020B0604020202020204" pitchFamily="34" charset="0"/>
              <a:buChar char="•"/>
            </a:pPr>
            <a:r>
              <a:rPr lang="en-US" sz="1600" dirty="0">
                <a:solidFill>
                  <a:srgbClr val="4C4C4C"/>
                </a:solidFill>
                <a:latin typeface="Gotham SSm A"/>
              </a:rPr>
              <a:t>Enclosures</a:t>
            </a:r>
          </a:p>
          <a:p>
            <a:pPr>
              <a:buFont typeface="Arial" panose="020B0604020202020204" pitchFamily="34" charset="0"/>
              <a:buChar char="•"/>
            </a:pPr>
            <a:r>
              <a:rPr lang="en-US" sz="1600" dirty="0">
                <a:solidFill>
                  <a:srgbClr val="4C4C4C"/>
                </a:solidFill>
                <a:latin typeface="Gotham SSm A"/>
              </a:rPr>
              <a:t>Industrial Computers &amp; Operator Interface</a:t>
            </a:r>
          </a:p>
        </p:txBody>
      </p:sp>
      <p:sp>
        <p:nvSpPr>
          <p:cNvPr id="7" name="Rectangle 6">
            <a:extLst>
              <a:ext uri="{FF2B5EF4-FFF2-40B4-BE49-F238E27FC236}">
                <a16:creationId xmlns:a16="http://schemas.microsoft.com/office/drawing/2014/main" id="{D35DCE20-9C7F-4F20-842B-0876A832A6B2}"/>
              </a:ext>
            </a:extLst>
          </p:cNvPr>
          <p:cNvSpPr/>
          <p:nvPr/>
        </p:nvSpPr>
        <p:spPr>
          <a:xfrm>
            <a:off x="4572000" y="3248030"/>
            <a:ext cx="3124200" cy="2062103"/>
          </a:xfrm>
          <a:prstGeom prst="rect">
            <a:avLst/>
          </a:prstGeom>
        </p:spPr>
        <p:txBody>
          <a:bodyPr wrap="square">
            <a:spAutoFit/>
          </a:bodyPr>
          <a:lstStyle/>
          <a:p>
            <a:pPr>
              <a:buFont typeface="Arial" panose="020B0604020202020204" pitchFamily="34" charset="0"/>
              <a:buChar char="•"/>
            </a:pPr>
            <a:r>
              <a:rPr lang="en-US" sz="1600" dirty="0">
                <a:solidFill>
                  <a:srgbClr val="4C4C4C"/>
                </a:solidFill>
                <a:latin typeface="Gotham SSm A"/>
              </a:rPr>
              <a:t>Marquees &amp; Electronic Signs</a:t>
            </a:r>
          </a:p>
          <a:p>
            <a:pPr>
              <a:buFont typeface="Arial" panose="020B0604020202020204" pitchFamily="34" charset="0"/>
              <a:buChar char="•"/>
            </a:pPr>
            <a:r>
              <a:rPr lang="en-US" sz="1600" dirty="0">
                <a:solidFill>
                  <a:srgbClr val="4C4C4C"/>
                </a:solidFill>
                <a:latin typeface="Gotham SSm A"/>
              </a:rPr>
              <a:t>Mounting Systems</a:t>
            </a:r>
          </a:p>
          <a:p>
            <a:pPr>
              <a:buFont typeface="Arial" panose="020B0604020202020204" pitchFamily="34" charset="0"/>
              <a:buChar char="•"/>
            </a:pPr>
            <a:r>
              <a:rPr lang="en-US" sz="1600" dirty="0">
                <a:solidFill>
                  <a:srgbClr val="4C4C4C"/>
                </a:solidFill>
                <a:latin typeface="Gotham SSm A"/>
              </a:rPr>
              <a:t>Rotary Actuators</a:t>
            </a:r>
          </a:p>
          <a:p>
            <a:pPr>
              <a:buFont typeface="Arial" panose="020B0604020202020204" pitchFamily="34" charset="0"/>
              <a:buChar char="•"/>
            </a:pPr>
            <a:r>
              <a:rPr lang="en-US" sz="1600" dirty="0">
                <a:solidFill>
                  <a:srgbClr val="4C4C4C"/>
                </a:solidFill>
                <a:latin typeface="Gotham SSm A"/>
              </a:rPr>
              <a:t>Sensors</a:t>
            </a:r>
          </a:p>
          <a:p>
            <a:pPr>
              <a:buFont typeface="Arial" panose="020B0604020202020204" pitchFamily="34" charset="0"/>
              <a:buChar char="•"/>
            </a:pPr>
            <a:r>
              <a:rPr lang="en-US" sz="1600" dirty="0">
                <a:solidFill>
                  <a:srgbClr val="4C4C4C"/>
                </a:solidFill>
                <a:latin typeface="Gotham SSm A"/>
              </a:rPr>
              <a:t>Slides, Thrusters &amp; Grippers</a:t>
            </a:r>
          </a:p>
          <a:p>
            <a:pPr>
              <a:buFont typeface="Arial" panose="020B0604020202020204" pitchFamily="34" charset="0"/>
              <a:buChar char="•"/>
            </a:pPr>
            <a:r>
              <a:rPr lang="en-US" sz="1600" dirty="0">
                <a:solidFill>
                  <a:srgbClr val="4C4C4C"/>
                </a:solidFill>
                <a:latin typeface="Gotham SSm A"/>
              </a:rPr>
              <a:t>Vacuum Components</a:t>
            </a:r>
          </a:p>
          <a:p>
            <a:pPr>
              <a:buFont typeface="Arial" panose="020B0604020202020204" pitchFamily="34" charset="0"/>
              <a:buChar char="•"/>
            </a:pPr>
            <a:r>
              <a:rPr lang="en-US" sz="1600" dirty="0">
                <a:solidFill>
                  <a:srgbClr val="4C4C4C"/>
                </a:solidFill>
                <a:latin typeface="Gotham SSm A"/>
              </a:rPr>
              <a:t>Vibration Isolation</a:t>
            </a:r>
          </a:p>
          <a:p>
            <a:pPr>
              <a:buFont typeface="Arial" panose="020B0604020202020204" pitchFamily="34" charset="0"/>
              <a:buChar char="•"/>
            </a:pPr>
            <a:r>
              <a:rPr lang="en-US" sz="1600" dirty="0">
                <a:solidFill>
                  <a:srgbClr val="4C4C4C"/>
                </a:solidFill>
                <a:latin typeface="Gotham SSm A"/>
              </a:rPr>
              <a:t>Wireless Communication</a:t>
            </a:r>
          </a:p>
        </p:txBody>
      </p:sp>
    </p:spTree>
    <p:extLst>
      <p:ext uri="{BB962C8B-B14F-4D97-AF65-F5344CB8AC3E}">
        <p14:creationId xmlns:p14="http://schemas.microsoft.com/office/powerpoint/2010/main" val="29391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3B4CA6-72F7-4258-BD9E-AB932FDC3865}"/>
              </a:ext>
            </a:extLst>
          </p:cNvPr>
          <p:cNvSpPr>
            <a:spLocks noGrp="1"/>
          </p:cNvSpPr>
          <p:nvPr>
            <p:ph type="sldNum" sz="quarter" idx="12"/>
          </p:nvPr>
        </p:nvSpPr>
        <p:spPr/>
        <p:txBody>
          <a:bodyPr/>
          <a:lstStyle/>
          <a:p>
            <a:fld id="{0829D8E2-3B21-4574-85A8-B499F2724DC2}" type="slidenum">
              <a:rPr lang="en-US" smtClean="0"/>
              <a:t>14</a:t>
            </a:fld>
            <a:endParaRPr lang="en-US" dirty="0"/>
          </a:p>
        </p:txBody>
      </p:sp>
      <p:pic>
        <p:nvPicPr>
          <p:cNvPr id="3" name="Picture 2">
            <a:extLst>
              <a:ext uri="{FF2B5EF4-FFF2-40B4-BE49-F238E27FC236}">
                <a16:creationId xmlns:a16="http://schemas.microsoft.com/office/drawing/2014/main" id="{0E4E432E-2F5C-4B1B-BFCC-B5B93A8003EE}"/>
              </a:ext>
            </a:extLst>
          </p:cNvPr>
          <p:cNvPicPr>
            <a:picLocks noChangeAspect="1"/>
          </p:cNvPicPr>
          <p:nvPr/>
        </p:nvPicPr>
        <p:blipFill>
          <a:blip r:embed="rId2"/>
          <a:stretch>
            <a:fillRect/>
          </a:stretch>
        </p:blipFill>
        <p:spPr>
          <a:xfrm>
            <a:off x="119523" y="505413"/>
            <a:ext cx="8752553" cy="685791"/>
          </a:xfrm>
          <a:prstGeom prst="rect">
            <a:avLst/>
          </a:prstGeom>
        </p:spPr>
      </p:pic>
      <p:sp>
        <p:nvSpPr>
          <p:cNvPr id="5" name="Rectangle 1">
            <a:extLst>
              <a:ext uri="{FF2B5EF4-FFF2-40B4-BE49-F238E27FC236}">
                <a16:creationId xmlns:a16="http://schemas.microsoft.com/office/drawing/2014/main" id="{103B7800-8DAE-400D-AC19-8176590CF0B5}"/>
              </a:ext>
            </a:extLst>
          </p:cNvPr>
          <p:cNvSpPr>
            <a:spLocks noChangeArrowheads="1"/>
          </p:cNvSpPr>
          <p:nvPr/>
        </p:nvSpPr>
        <p:spPr bwMode="auto">
          <a:xfrm>
            <a:off x="457200" y="3078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5920FE73-ACDD-4E1E-9666-F6E477EA49A0}"/>
              </a:ext>
            </a:extLst>
          </p:cNvPr>
          <p:cNvSpPr/>
          <p:nvPr/>
        </p:nvSpPr>
        <p:spPr>
          <a:xfrm>
            <a:off x="4065104" y="1600200"/>
            <a:ext cx="4648200" cy="4124206"/>
          </a:xfrm>
          <a:prstGeom prst="rect">
            <a:avLst/>
          </a:prstGeom>
          <a:solidFill>
            <a:schemeClr val="tx1">
              <a:lumMod val="25000"/>
              <a:lumOff val="75000"/>
            </a:schemeClr>
          </a:solidFill>
        </p:spPr>
        <p:txBody>
          <a:bodyPr wrap="square">
            <a:spAutoFit/>
          </a:bodyPr>
          <a:lstStyle/>
          <a:p>
            <a:pPr algn="just"/>
            <a:endParaRPr lang="en-US" sz="2000" dirty="0"/>
          </a:p>
          <a:p>
            <a:pPr algn="ctr"/>
            <a:r>
              <a:rPr lang="en-US" dirty="0"/>
              <a:t>G.A. Miller Company is a full service hydraulic distributor, established in 1969, that offers a complete line of hydraulic products, including hydraulic hose, hose ends, brass fittings, connectors, black pipe, clamps, oil, in-line swivels, and much more.</a:t>
            </a:r>
          </a:p>
          <a:p>
            <a:pPr algn="just"/>
            <a:endParaRPr lang="en-US" sz="2000" dirty="0"/>
          </a:p>
          <a:p>
            <a:pPr algn="just"/>
            <a:endParaRPr lang="en-US" sz="2000" dirty="0"/>
          </a:p>
          <a:p>
            <a:pPr algn="ctr"/>
            <a:r>
              <a:rPr lang="en-US" b="1" dirty="0"/>
              <a:t>“We make hose assemblies while you wait!”</a:t>
            </a:r>
          </a:p>
          <a:p>
            <a:pPr algn="just"/>
            <a:endParaRPr lang="en-US" sz="2000" dirty="0"/>
          </a:p>
          <a:p>
            <a:pPr algn="just"/>
            <a:endParaRPr lang="en-US" sz="2000" dirty="0"/>
          </a:p>
          <a:p>
            <a:pPr algn="ctr"/>
            <a:r>
              <a:rPr lang="en-US" dirty="0"/>
              <a:t>Located in Prentice, Wisconsin</a:t>
            </a:r>
          </a:p>
        </p:txBody>
      </p:sp>
      <p:pic>
        <p:nvPicPr>
          <p:cNvPr id="11" name="Picture 10">
            <a:extLst>
              <a:ext uri="{FF2B5EF4-FFF2-40B4-BE49-F238E27FC236}">
                <a16:creationId xmlns:a16="http://schemas.microsoft.com/office/drawing/2014/main" id="{538FCC7E-AF94-40AA-B4FF-28E28610B602}"/>
              </a:ext>
            </a:extLst>
          </p:cNvPr>
          <p:cNvPicPr>
            <a:picLocks noChangeAspect="1"/>
          </p:cNvPicPr>
          <p:nvPr/>
        </p:nvPicPr>
        <p:blipFill>
          <a:blip r:embed="rId3"/>
          <a:stretch>
            <a:fillRect/>
          </a:stretch>
        </p:blipFill>
        <p:spPr>
          <a:xfrm>
            <a:off x="304800" y="1542983"/>
            <a:ext cx="2053364" cy="1535180"/>
          </a:xfrm>
          <a:prstGeom prst="rect">
            <a:avLst/>
          </a:prstGeom>
        </p:spPr>
      </p:pic>
      <p:pic>
        <p:nvPicPr>
          <p:cNvPr id="12" name="Picture 11">
            <a:extLst>
              <a:ext uri="{FF2B5EF4-FFF2-40B4-BE49-F238E27FC236}">
                <a16:creationId xmlns:a16="http://schemas.microsoft.com/office/drawing/2014/main" id="{02122D53-DD1B-40FE-B418-03187A9DD093}"/>
              </a:ext>
            </a:extLst>
          </p:cNvPr>
          <p:cNvPicPr>
            <a:picLocks noChangeAspect="1"/>
          </p:cNvPicPr>
          <p:nvPr/>
        </p:nvPicPr>
        <p:blipFill>
          <a:blip r:embed="rId4"/>
          <a:stretch>
            <a:fillRect/>
          </a:stretch>
        </p:blipFill>
        <p:spPr>
          <a:xfrm>
            <a:off x="1935540" y="2310573"/>
            <a:ext cx="2053364" cy="1533525"/>
          </a:xfrm>
          <a:prstGeom prst="rect">
            <a:avLst/>
          </a:prstGeom>
        </p:spPr>
      </p:pic>
      <p:pic>
        <p:nvPicPr>
          <p:cNvPr id="13" name="Picture 12">
            <a:extLst>
              <a:ext uri="{FF2B5EF4-FFF2-40B4-BE49-F238E27FC236}">
                <a16:creationId xmlns:a16="http://schemas.microsoft.com/office/drawing/2014/main" id="{5268C150-036A-45B1-8664-547234AC0DCD}"/>
              </a:ext>
            </a:extLst>
          </p:cNvPr>
          <p:cNvPicPr>
            <a:picLocks noChangeAspect="1"/>
          </p:cNvPicPr>
          <p:nvPr/>
        </p:nvPicPr>
        <p:blipFill>
          <a:blip r:embed="rId5"/>
          <a:stretch>
            <a:fillRect/>
          </a:stretch>
        </p:blipFill>
        <p:spPr>
          <a:xfrm>
            <a:off x="271670" y="3429000"/>
            <a:ext cx="2347912" cy="1422079"/>
          </a:xfrm>
          <a:prstGeom prst="rect">
            <a:avLst/>
          </a:prstGeom>
        </p:spPr>
      </p:pic>
      <p:pic>
        <p:nvPicPr>
          <p:cNvPr id="14" name="Picture 13">
            <a:extLst>
              <a:ext uri="{FF2B5EF4-FFF2-40B4-BE49-F238E27FC236}">
                <a16:creationId xmlns:a16="http://schemas.microsoft.com/office/drawing/2014/main" id="{19D5F4B7-6837-4A11-A09F-6FE464661B89}"/>
              </a:ext>
            </a:extLst>
          </p:cNvPr>
          <p:cNvPicPr>
            <a:picLocks noChangeAspect="1"/>
          </p:cNvPicPr>
          <p:nvPr/>
        </p:nvPicPr>
        <p:blipFill>
          <a:blip r:embed="rId6"/>
          <a:stretch>
            <a:fillRect/>
          </a:stretch>
        </p:blipFill>
        <p:spPr>
          <a:xfrm>
            <a:off x="2116878" y="4418584"/>
            <a:ext cx="1690688" cy="1566661"/>
          </a:xfrm>
          <a:prstGeom prst="rect">
            <a:avLst/>
          </a:prstGeom>
        </p:spPr>
      </p:pic>
      <p:pic>
        <p:nvPicPr>
          <p:cNvPr id="15" name="Picture 14">
            <a:extLst>
              <a:ext uri="{FF2B5EF4-FFF2-40B4-BE49-F238E27FC236}">
                <a16:creationId xmlns:a16="http://schemas.microsoft.com/office/drawing/2014/main" id="{F82DE12D-B28C-4059-B2F8-C98E8815F5F9}"/>
              </a:ext>
            </a:extLst>
          </p:cNvPr>
          <p:cNvPicPr>
            <a:picLocks noChangeAspect="1"/>
          </p:cNvPicPr>
          <p:nvPr/>
        </p:nvPicPr>
        <p:blipFill>
          <a:blip r:embed="rId7"/>
          <a:stretch>
            <a:fillRect/>
          </a:stretch>
        </p:blipFill>
        <p:spPr>
          <a:xfrm>
            <a:off x="159544" y="4990755"/>
            <a:ext cx="2207729" cy="1746817"/>
          </a:xfrm>
          <a:prstGeom prst="rect">
            <a:avLst/>
          </a:prstGeom>
        </p:spPr>
      </p:pic>
    </p:spTree>
    <p:extLst>
      <p:ext uri="{BB962C8B-B14F-4D97-AF65-F5344CB8AC3E}">
        <p14:creationId xmlns:p14="http://schemas.microsoft.com/office/powerpoint/2010/main" val="414018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EC6AE-959D-4B19-85E3-984749D6E6D9}"/>
              </a:ext>
            </a:extLst>
          </p:cNvPr>
          <p:cNvSpPr>
            <a:spLocks noGrp="1"/>
          </p:cNvSpPr>
          <p:nvPr>
            <p:ph type="sldNum" sz="quarter" idx="12"/>
          </p:nvPr>
        </p:nvSpPr>
        <p:spPr/>
        <p:txBody>
          <a:bodyPr/>
          <a:lstStyle/>
          <a:p>
            <a:fld id="{0829D8E2-3B21-4574-85A8-B499F2724DC2}" type="slidenum">
              <a:rPr lang="en-US" smtClean="0"/>
              <a:t>15</a:t>
            </a:fld>
            <a:endParaRPr lang="en-US" dirty="0"/>
          </a:p>
        </p:txBody>
      </p:sp>
      <p:sp>
        <p:nvSpPr>
          <p:cNvPr id="3" name="TextBox 2">
            <a:extLst>
              <a:ext uri="{FF2B5EF4-FFF2-40B4-BE49-F238E27FC236}">
                <a16:creationId xmlns:a16="http://schemas.microsoft.com/office/drawing/2014/main" id="{2EF2FB0C-7B90-4812-8413-DFDB8D40D081}"/>
              </a:ext>
            </a:extLst>
          </p:cNvPr>
          <p:cNvSpPr txBox="1"/>
          <p:nvPr/>
        </p:nvSpPr>
        <p:spPr>
          <a:xfrm>
            <a:off x="838200" y="762000"/>
            <a:ext cx="7848600" cy="954107"/>
          </a:xfrm>
          <a:prstGeom prst="rect">
            <a:avLst/>
          </a:prstGeom>
          <a:noFill/>
        </p:spPr>
        <p:txBody>
          <a:bodyPr wrap="square" rtlCol="0">
            <a:spAutoFit/>
          </a:bodyPr>
          <a:lstStyle/>
          <a:p>
            <a:pPr algn="ctr"/>
            <a:r>
              <a:rPr lang="en-US" sz="2800" dirty="0">
                <a:solidFill>
                  <a:srgbClr val="C00000"/>
                </a:solidFill>
              </a:rPr>
              <a:t>WOOD BEAVER, INC.</a:t>
            </a:r>
          </a:p>
          <a:p>
            <a:pPr algn="ctr"/>
            <a:r>
              <a:rPr lang="en-US" sz="2800" dirty="0">
                <a:solidFill>
                  <a:srgbClr val="C00000"/>
                </a:solidFill>
              </a:rPr>
              <a:t>Firewood Processor</a:t>
            </a:r>
          </a:p>
        </p:txBody>
      </p:sp>
      <p:sp>
        <p:nvSpPr>
          <p:cNvPr id="4" name="TextBox 3">
            <a:extLst>
              <a:ext uri="{FF2B5EF4-FFF2-40B4-BE49-F238E27FC236}">
                <a16:creationId xmlns:a16="http://schemas.microsoft.com/office/drawing/2014/main" id="{3FEE1E27-A40E-4EC1-B827-E6252C0C5656}"/>
              </a:ext>
            </a:extLst>
          </p:cNvPr>
          <p:cNvSpPr txBox="1"/>
          <p:nvPr/>
        </p:nvSpPr>
        <p:spPr>
          <a:xfrm>
            <a:off x="838200" y="1981200"/>
            <a:ext cx="7620000" cy="1754326"/>
          </a:xfrm>
          <a:prstGeom prst="rect">
            <a:avLst/>
          </a:prstGeom>
          <a:noFill/>
        </p:spPr>
        <p:txBody>
          <a:bodyPr wrap="square" rtlCol="0">
            <a:spAutoFit/>
          </a:bodyPr>
          <a:lstStyle/>
          <a:p>
            <a:r>
              <a:rPr lang="en-US" dirty="0">
                <a:solidFill>
                  <a:schemeClr val="bg2">
                    <a:lumMod val="10000"/>
                  </a:schemeClr>
                </a:solidFill>
              </a:rPr>
              <a:t>WOOD BEAVER is known throughout the United States and Canada for bringing our customers wood processing machinery that is affordable, versatile, and performance beyond our customer’s expectations.</a:t>
            </a:r>
          </a:p>
          <a:p>
            <a:endParaRPr lang="en-US" dirty="0">
              <a:solidFill>
                <a:schemeClr val="bg2">
                  <a:lumMod val="10000"/>
                </a:schemeClr>
              </a:solidFill>
            </a:endParaRPr>
          </a:p>
          <a:p>
            <a:pPr algn="ctr"/>
            <a:r>
              <a:rPr lang="en-US" dirty="0">
                <a:solidFill>
                  <a:schemeClr val="bg2">
                    <a:lumMod val="10000"/>
                  </a:schemeClr>
                </a:solidFill>
              </a:rPr>
              <a:t>WOOD BEAVER is proud to be “MVP”, the </a:t>
            </a:r>
            <a:r>
              <a:rPr lang="en-US" b="1" dirty="0">
                <a:solidFill>
                  <a:schemeClr val="bg2">
                    <a:lumMod val="10000"/>
                  </a:schemeClr>
                </a:solidFill>
              </a:rPr>
              <a:t>maximum value performance </a:t>
            </a:r>
            <a:r>
              <a:rPr lang="en-US" dirty="0">
                <a:solidFill>
                  <a:schemeClr val="bg2">
                    <a:lumMod val="10000"/>
                  </a:schemeClr>
                </a:solidFill>
              </a:rPr>
              <a:t>leader in the wood processing business.</a:t>
            </a:r>
          </a:p>
        </p:txBody>
      </p:sp>
      <p:sp>
        <p:nvSpPr>
          <p:cNvPr id="5" name="Rectangle 4">
            <a:extLst>
              <a:ext uri="{FF2B5EF4-FFF2-40B4-BE49-F238E27FC236}">
                <a16:creationId xmlns:a16="http://schemas.microsoft.com/office/drawing/2014/main" id="{3FF6CB62-E2C5-4FF3-88E1-A90785187748}"/>
              </a:ext>
            </a:extLst>
          </p:cNvPr>
          <p:cNvSpPr/>
          <p:nvPr/>
        </p:nvSpPr>
        <p:spPr>
          <a:xfrm>
            <a:off x="2895600" y="4800600"/>
            <a:ext cx="3121496" cy="369332"/>
          </a:xfrm>
          <a:prstGeom prst="rect">
            <a:avLst/>
          </a:prstGeom>
        </p:spPr>
        <p:txBody>
          <a:bodyPr wrap="none">
            <a:spAutoFit/>
          </a:bodyPr>
          <a:lstStyle/>
          <a:p>
            <a:r>
              <a:rPr lang="en-US" dirty="0">
                <a:hlinkClick r:id="rId2"/>
              </a:rPr>
              <a:t>https://www.woodbeaver.net/</a:t>
            </a:r>
            <a:endParaRPr lang="en-US" dirty="0"/>
          </a:p>
        </p:txBody>
      </p:sp>
    </p:spTree>
    <p:extLst>
      <p:ext uri="{BB962C8B-B14F-4D97-AF65-F5344CB8AC3E}">
        <p14:creationId xmlns:p14="http://schemas.microsoft.com/office/powerpoint/2010/main" val="196755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29D8E2-3B21-4574-85A8-B499F2724DC2}" type="slidenum">
              <a:rPr lang="en-US" smtClean="0"/>
              <a:t>16</a:t>
            </a:fld>
            <a:endParaRPr lang="en-US" dirty="0"/>
          </a:p>
        </p:txBody>
      </p:sp>
      <p:sp>
        <p:nvSpPr>
          <p:cNvPr id="3" name="TextBox 2"/>
          <p:cNvSpPr txBox="1"/>
          <p:nvPr/>
        </p:nvSpPr>
        <p:spPr>
          <a:xfrm>
            <a:off x="990600" y="2286000"/>
            <a:ext cx="7315200" cy="3877985"/>
          </a:xfrm>
          <a:prstGeom prst="rect">
            <a:avLst/>
          </a:prstGeom>
          <a:noFill/>
        </p:spPr>
        <p:txBody>
          <a:bodyPr wrap="square" rtlCol="0">
            <a:spAutoFit/>
          </a:bodyPr>
          <a:lstStyle/>
          <a:p>
            <a:pPr algn="ctr"/>
            <a:r>
              <a:rPr lang="en-US" sz="2400" dirty="0"/>
              <a:t>Contact Information</a:t>
            </a:r>
          </a:p>
          <a:p>
            <a:pPr algn="ctr"/>
            <a:endParaRPr lang="en-US" dirty="0"/>
          </a:p>
          <a:p>
            <a:pPr algn="ctr"/>
            <a:endParaRPr lang="en-US" sz="2000" dirty="0"/>
          </a:p>
          <a:p>
            <a:pPr algn="ctr"/>
            <a:r>
              <a:rPr lang="en-US" sz="2000" dirty="0"/>
              <a:t>Thomas A. Janicki</a:t>
            </a:r>
          </a:p>
          <a:p>
            <a:pPr algn="ctr"/>
            <a:r>
              <a:rPr lang="en-US" sz="2000" dirty="0"/>
              <a:t>  </a:t>
            </a:r>
          </a:p>
          <a:p>
            <a:pPr algn="ctr"/>
            <a:r>
              <a:rPr lang="en-US" dirty="0"/>
              <a:t>Cell:  949.315.9472</a:t>
            </a:r>
            <a:br>
              <a:rPr lang="en-US" dirty="0"/>
            </a:br>
            <a:r>
              <a:rPr lang="en-US" dirty="0"/>
              <a:t>tjanicki@divpacpartners.com</a:t>
            </a:r>
          </a:p>
          <a:p>
            <a:pPr algn="ctr"/>
            <a:endParaRPr lang="en-US" dirty="0"/>
          </a:p>
          <a:p>
            <a:pPr algn="ctr"/>
            <a:r>
              <a:rPr lang="en-US" dirty="0"/>
              <a:t>Wisconsin Office</a:t>
            </a:r>
          </a:p>
          <a:p>
            <a:pPr algn="ctr"/>
            <a:r>
              <a:rPr lang="en-US" dirty="0"/>
              <a:t>630 Main Street</a:t>
            </a:r>
            <a:br>
              <a:rPr lang="en-US" dirty="0"/>
            </a:br>
            <a:r>
              <a:rPr lang="en-US" dirty="0"/>
              <a:t>Delafield, WI  53018</a:t>
            </a:r>
            <a:br>
              <a:rPr lang="en-US" dirty="0"/>
            </a:br>
            <a:r>
              <a:rPr lang="en-US" dirty="0"/>
              <a:t>262.244.7431</a:t>
            </a:r>
          </a:p>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09600"/>
            <a:ext cx="1295400" cy="1220086"/>
          </a:xfrm>
          <a:prstGeom prst="rect">
            <a:avLst/>
          </a:prstGeom>
        </p:spPr>
      </p:pic>
      <p:sp>
        <p:nvSpPr>
          <p:cNvPr id="5" name="TextBox 4"/>
          <p:cNvSpPr txBox="1"/>
          <p:nvPr/>
        </p:nvSpPr>
        <p:spPr>
          <a:xfrm>
            <a:off x="2590800" y="838200"/>
            <a:ext cx="5867400" cy="461665"/>
          </a:xfrm>
          <a:prstGeom prst="rect">
            <a:avLst/>
          </a:prstGeom>
          <a:noFill/>
        </p:spPr>
        <p:txBody>
          <a:bodyPr wrap="square" rtlCol="0">
            <a:spAutoFit/>
          </a:bodyPr>
          <a:lstStyle/>
          <a:p>
            <a:r>
              <a:rPr lang="en-US" sz="2400" u="sng" dirty="0">
                <a:latin typeface="+mj-lt"/>
              </a:rPr>
              <a:t>DIVERSIFIED PACIFIC PARTNERS</a:t>
            </a:r>
          </a:p>
        </p:txBody>
      </p:sp>
    </p:spTree>
    <p:extLst>
      <p:ext uri="{BB962C8B-B14F-4D97-AF65-F5344CB8AC3E}">
        <p14:creationId xmlns:p14="http://schemas.microsoft.com/office/powerpoint/2010/main" val="219761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2514601" cy="641350"/>
          </a:xfrm>
        </p:spPr>
        <p:txBody>
          <a:bodyPr>
            <a:normAutofit/>
          </a:bodyPr>
          <a:lstStyle/>
          <a:p>
            <a:pPr algn="ctr"/>
            <a:r>
              <a:rPr lang="en-US" sz="2800" b="1" dirty="0"/>
              <a:t>HISTORY</a:t>
            </a:r>
          </a:p>
        </p:txBody>
      </p:sp>
      <p:sp>
        <p:nvSpPr>
          <p:cNvPr id="4" name="Content Placeholder 3"/>
          <p:cNvSpPr>
            <a:spLocks noGrp="1"/>
          </p:cNvSpPr>
          <p:nvPr>
            <p:ph idx="1"/>
          </p:nvPr>
        </p:nvSpPr>
        <p:spPr/>
        <p:txBody>
          <a:bodyPr>
            <a:normAutofit lnSpcReduction="10000"/>
          </a:bodyPr>
          <a:lstStyle/>
          <a:p>
            <a:pPr marL="137160" indent="0" algn="ctr">
              <a:buNone/>
            </a:pPr>
            <a:r>
              <a:rPr lang="en-US" b="1" dirty="0"/>
              <a:t>Acquisition Strategy</a:t>
            </a:r>
          </a:p>
          <a:p>
            <a:pPr marL="137160" indent="0" algn="ctr">
              <a:buNone/>
            </a:pPr>
            <a:endParaRPr lang="en-US" b="1" dirty="0"/>
          </a:p>
          <a:p>
            <a:r>
              <a:rPr lang="en-US" sz="2000" b="1" dirty="0"/>
              <a:t>Auxano Business Group is a diversified acquisition company, investing in buyouts of growth-oriented lower middle market companies.</a:t>
            </a:r>
          </a:p>
          <a:p>
            <a:pPr marL="137160" indent="0">
              <a:buNone/>
            </a:pPr>
            <a:endParaRPr lang="en-US" sz="2000" b="1" dirty="0"/>
          </a:p>
          <a:p>
            <a:r>
              <a:rPr lang="en-US" sz="2000" b="1" dirty="0"/>
              <a:t>Their goal is to build on their existing platforms in fluid power solutions, fabrication, hydraulic machinery, fluid handling pumps, and diesel engines.</a:t>
            </a:r>
          </a:p>
          <a:p>
            <a:pPr marL="137160" indent="0">
              <a:buNone/>
            </a:pPr>
            <a:endParaRPr lang="en-US" sz="2000" b="1" dirty="0"/>
          </a:p>
          <a:p>
            <a:r>
              <a:rPr lang="en-US" sz="2000" b="1" dirty="0"/>
              <a:t>Auxano’s objective is to provide its portfolio companies with financial, operational, and strategic guidance to create long-term shareholder value.</a:t>
            </a:r>
          </a:p>
        </p:txBody>
      </p:sp>
      <p:sp>
        <p:nvSpPr>
          <p:cNvPr id="3" name="Text Placeholder 2"/>
          <p:cNvSpPr>
            <a:spLocks noGrp="1"/>
          </p:cNvSpPr>
          <p:nvPr>
            <p:ph type="body" sz="half" idx="2"/>
          </p:nvPr>
        </p:nvSpPr>
        <p:spPr>
          <a:xfrm>
            <a:off x="457201" y="1219200"/>
            <a:ext cx="2286000" cy="4906963"/>
          </a:xfrm>
          <a:ln w="12700">
            <a:noFill/>
          </a:ln>
        </p:spPr>
        <p:txBody>
          <a:bodyPr>
            <a:normAutofit fontScale="62500" lnSpcReduction="20000"/>
          </a:bodyPr>
          <a:lstStyle/>
          <a:p>
            <a:pPr algn="ctr"/>
            <a:endParaRPr lang="en-US" sz="2300" dirty="0"/>
          </a:p>
          <a:p>
            <a:pPr algn="ctr"/>
            <a:endParaRPr lang="en-US" sz="2300" b="1" dirty="0"/>
          </a:p>
          <a:p>
            <a:pPr algn="ctr"/>
            <a:endParaRPr lang="en-US" sz="2200" b="1" dirty="0"/>
          </a:p>
          <a:p>
            <a:pPr algn="ctr"/>
            <a:r>
              <a:rPr lang="en-US" sz="2200" b="1" dirty="0"/>
              <a:t>The partners of Auxano completed their first acquisition in 1994, with the purchase of Superior Diesel in Rhinelander, Wisconsin.</a:t>
            </a:r>
          </a:p>
          <a:p>
            <a:pPr algn="ctr"/>
            <a:endParaRPr lang="en-US" sz="2200" b="1" dirty="0"/>
          </a:p>
          <a:p>
            <a:pPr algn="ctr"/>
            <a:r>
              <a:rPr lang="en-US" sz="2200" b="1" dirty="0"/>
              <a:t>Since then, the original founders of Auxano, Mike Hucovski, Bernie Dahlin, and Bruce Wendt, went on to acquire nine other companies, all of which they still own.</a:t>
            </a:r>
          </a:p>
          <a:p>
            <a:pPr algn="ctr"/>
            <a:endParaRPr lang="en-US" sz="2200" b="1" dirty="0"/>
          </a:p>
          <a:p>
            <a:pPr algn="ctr"/>
            <a:r>
              <a:rPr lang="en-US" sz="2200" b="1" dirty="0"/>
              <a:t>Recent acquisitions have given them a national presence in the diesel engine business; however, their geographic focus remains in the Midwest</a:t>
            </a:r>
            <a:r>
              <a:rPr lang="en-US" sz="2200" dirty="0"/>
              <a:t>.</a:t>
            </a:r>
          </a:p>
        </p:txBody>
      </p:sp>
      <p:sp>
        <p:nvSpPr>
          <p:cNvPr id="5" name="Slide Number Placeholder 4"/>
          <p:cNvSpPr>
            <a:spLocks noGrp="1"/>
          </p:cNvSpPr>
          <p:nvPr>
            <p:ph type="sldNum" sz="quarter" idx="12"/>
          </p:nvPr>
        </p:nvSpPr>
        <p:spPr/>
        <p:txBody>
          <a:bodyPr/>
          <a:lstStyle/>
          <a:p>
            <a:fld id="{0829D8E2-3B21-4574-85A8-B499F2724DC2}" type="slidenum">
              <a:rPr lang="en-US" smtClean="0"/>
              <a:t>2</a:t>
            </a:fld>
            <a:endParaRPr lang="en-US" dirty="0"/>
          </a:p>
        </p:txBody>
      </p:sp>
    </p:spTree>
    <p:extLst>
      <p:ext uri="{BB962C8B-B14F-4D97-AF65-F5344CB8AC3E}">
        <p14:creationId xmlns:p14="http://schemas.microsoft.com/office/powerpoint/2010/main" val="135211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a:t>Acquisition Process &amp; Integration Approach</a:t>
            </a:r>
          </a:p>
        </p:txBody>
      </p:sp>
      <p:sp>
        <p:nvSpPr>
          <p:cNvPr id="3" name="Content Placeholder 2"/>
          <p:cNvSpPr>
            <a:spLocks noGrp="1"/>
          </p:cNvSpPr>
          <p:nvPr>
            <p:ph sz="half" idx="1"/>
          </p:nvPr>
        </p:nvSpPr>
        <p:spPr>
          <a:xfrm>
            <a:off x="457200" y="1371600"/>
            <a:ext cx="3429000" cy="4754563"/>
          </a:xfrm>
        </p:spPr>
        <p:txBody>
          <a:bodyPr>
            <a:normAutofit lnSpcReduction="10000"/>
          </a:bodyPr>
          <a:lstStyle/>
          <a:p>
            <a:pPr marL="0" indent="0">
              <a:buNone/>
            </a:pPr>
            <a:endParaRPr lang="en-US" sz="2400" b="1" dirty="0"/>
          </a:p>
          <a:p>
            <a:pPr marL="0" indent="0">
              <a:buNone/>
            </a:pPr>
            <a:r>
              <a:rPr lang="en-US" sz="2400" b="1" dirty="0"/>
              <a:t>Auxano can quickly close transactions, because of its extensive experience in acquisitions, as well as, a very streamlined decision making process,</a:t>
            </a:r>
          </a:p>
          <a:p>
            <a:pPr marL="0" indent="0">
              <a:buNone/>
            </a:pPr>
            <a:r>
              <a:rPr lang="en-US" sz="2400" b="1" dirty="0"/>
              <a:t>since the investment </a:t>
            </a:r>
          </a:p>
          <a:p>
            <a:pPr marL="0" indent="0">
              <a:buNone/>
            </a:pPr>
            <a:r>
              <a:rPr lang="en-US" sz="2400" b="1" dirty="0"/>
              <a:t>decision is with </a:t>
            </a:r>
            <a:r>
              <a:rPr lang="en-US" sz="2400" b="1"/>
              <a:t>the  </a:t>
            </a:r>
            <a:r>
              <a:rPr lang="en-US" sz="2400" b="1" dirty="0"/>
              <a:t>partners.</a:t>
            </a:r>
          </a:p>
        </p:txBody>
      </p:sp>
      <p:sp>
        <p:nvSpPr>
          <p:cNvPr id="4" name="Content Placeholder 3"/>
          <p:cNvSpPr>
            <a:spLocks noGrp="1"/>
          </p:cNvSpPr>
          <p:nvPr>
            <p:ph sz="half" idx="2"/>
          </p:nvPr>
        </p:nvSpPr>
        <p:spPr>
          <a:xfrm>
            <a:off x="4648200" y="1371600"/>
            <a:ext cx="4038600" cy="4754563"/>
          </a:xfrm>
          <a:ln w="19050">
            <a:solidFill>
              <a:schemeClr val="tx1"/>
            </a:solidFill>
          </a:ln>
        </p:spPr>
        <p:txBody>
          <a:bodyPr>
            <a:normAutofit lnSpcReduction="10000"/>
          </a:bodyPr>
          <a:lstStyle/>
          <a:p>
            <a:endParaRPr lang="en-US" sz="1800" dirty="0"/>
          </a:p>
          <a:p>
            <a:r>
              <a:rPr lang="en-US" sz="1800" dirty="0"/>
              <a:t>Auxano’s Principals are operating executives, so they understand how integral the existing management team is to the Company’s success.</a:t>
            </a:r>
          </a:p>
          <a:p>
            <a:endParaRPr lang="en-US" sz="1800" dirty="0"/>
          </a:p>
          <a:p>
            <a:r>
              <a:rPr lang="en-US" sz="1800" dirty="0"/>
              <a:t>They prefer not to change any of the ingredients which have created the successful business they wish to acquire.</a:t>
            </a:r>
          </a:p>
          <a:p>
            <a:endParaRPr lang="en-US" sz="1800" dirty="0"/>
          </a:p>
          <a:p>
            <a:r>
              <a:rPr lang="en-US" sz="1800" dirty="0"/>
              <a:t>The existing owner will find that Auxano understands the mechanics of running a successful company, and will bring significant value to the business, post-closing.</a:t>
            </a:r>
          </a:p>
        </p:txBody>
      </p:sp>
      <p:sp>
        <p:nvSpPr>
          <p:cNvPr id="5" name="Slide Number Placeholder 4"/>
          <p:cNvSpPr>
            <a:spLocks noGrp="1"/>
          </p:cNvSpPr>
          <p:nvPr>
            <p:ph type="sldNum" sz="quarter" idx="12"/>
          </p:nvPr>
        </p:nvSpPr>
        <p:spPr/>
        <p:txBody>
          <a:bodyPr/>
          <a:lstStyle/>
          <a:p>
            <a:fld id="{0829D8E2-3B21-4574-85A8-B499F2724DC2}" type="slidenum">
              <a:rPr lang="en-US" smtClean="0"/>
              <a:t>3</a:t>
            </a:fld>
            <a:endParaRPr lang="en-US" dirty="0"/>
          </a:p>
        </p:txBody>
      </p:sp>
    </p:spTree>
    <p:extLst>
      <p:ext uri="{BB962C8B-B14F-4D97-AF65-F5344CB8AC3E}">
        <p14:creationId xmlns:p14="http://schemas.microsoft.com/office/powerpoint/2010/main" val="288379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516835"/>
            <a:ext cx="8229600" cy="990600"/>
          </a:xfrm>
        </p:spPr>
        <p:txBody>
          <a:bodyPr/>
          <a:lstStyle/>
          <a:p>
            <a:r>
              <a:rPr lang="en-US" dirty="0"/>
              <a:t>THE COMPANIES OF AUXANO</a:t>
            </a:r>
          </a:p>
        </p:txBody>
      </p:sp>
      <p:sp>
        <p:nvSpPr>
          <p:cNvPr id="3" name="Slide Number Placeholder 2"/>
          <p:cNvSpPr>
            <a:spLocks noGrp="1"/>
          </p:cNvSpPr>
          <p:nvPr>
            <p:ph type="sldNum" sz="quarter" idx="12"/>
          </p:nvPr>
        </p:nvSpPr>
        <p:spPr/>
        <p:txBody>
          <a:bodyPr/>
          <a:lstStyle/>
          <a:p>
            <a:fld id="{0829D8E2-3B21-4574-85A8-B499F2724DC2}" type="slidenum">
              <a:rPr lang="en-US" smtClean="0"/>
              <a:t>4</a:t>
            </a:fld>
            <a:endParaRPr lang="en-US" dirty="0"/>
          </a:p>
        </p:txBody>
      </p:sp>
      <p:sp>
        <p:nvSpPr>
          <p:cNvPr id="4" name="TextBox 3"/>
          <p:cNvSpPr txBox="1"/>
          <p:nvPr/>
        </p:nvSpPr>
        <p:spPr>
          <a:xfrm>
            <a:off x="342900" y="2015728"/>
            <a:ext cx="8458200" cy="4308872"/>
          </a:xfrm>
          <a:prstGeom prst="rect">
            <a:avLst/>
          </a:prstGeom>
          <a:noFill/>
        </p:spPr>
        <p:txBody>
          <a:bodyPr wrap="square" rtlCol="0">
            <a:spAutoFit/>
          </a:bodyPr>
          <a:lstStyle/>
          <a:p>
            <a:endParaRPr lang="en-US" dirty="0">
              <a:latin typeface="Copperplate Gothic Light" panose="020E0507020206020404" pitchFamily="34" charset="0"/>
            </a:endParaRPr>
          </a:p>
          <a:p>
            <a:pPr algn="ctr"/>
            <a:r>
              <a:rPr lang="en-US" sz="2000" b="1" dirty="0">
                <a:latin typeface="Copperplate Gothic Light" panose="020E0507020206020404" pitchFamily="34" charset="0"/>
              </a:rPr>
              <a:t>Multitek North America, LLC</a:t>
            </a:r>
          </a:p>
          <a:p>
            <a:pPr algn="ctr"/>
            <a:r>
              <a:rPr lang="en-US" sz="2000" b="1" dirty="0">
                <a:latin typeface="Copperplate Gothic Light" panose="020E0507020206020404" pitchFamily="34" charset="0"/>
              </a:rPr>
              <a:t>Superior Diesel, Inc.</a:t>
            </a:r>
          </a:p>
          <a:p>
            <a:pPr algn="ctr"/>
            <a:r>
              <a:rPr lang="en-US" sz="2000" b="1" dirty="0">
                <a:latin typeface="Copperplate Gothic Light" panose="020E0507020206020404" pitchFamily="34" charset="0"/>
              </a:rPr>
              <a:t>Bell Power Systems, LLC</a:t>
            </a:r>
          </a:p>
          <a:p>
            <a:pPr algn="ctr"/>
            <a:r>
              <a:rPr lang="en-US" sz="2000" b="1" dirty="0">
                <a:latin typeface="Copperplate Gothic Light" panose="020E0507020206020404" pitchFamily="34" charset="0"/>
              </a:rPr>
              <a:t>Oil Air Products, LLC</a:t>
            </a:r>
          </a:p>
          <a:p>
            <a:pPr algn="ctr"/>
            <a:r>
              <a:rPr lang="en-US" sz="2000" b="1" dirty="0">
                <a:latin typeface="Copperplate Gothic Light" panose="020E0507020206020404" pitchFamily="34" charset="0"/>
              </a:rPr>
              <a:t>Performance Fluid Power, LLC</a:t>
            </a:r>
          </a:p>
          <a:p>
            <a:pPr algn="ctr"/>
            <a:r>
              <a:rPr lang="en-US" sz="2000" b="1" dirty="0">
                <a:latin typeface="Copperplate Gothic Light" panose="020E0507020206020404" pitchFamily="34" charset="0"/>
              </a:rPr>
              <a:t>Pump Systems, LLC</a:t>
            </a:r>
          </a:p>
          <a:p>
            <a:pPr algn="ctr"/>
            <a:r>
              <a:rPr lang="en-US" sz="2000" b="1" dirty="0">
                <a:latin typeface="Copperplate Gothic Light" panose="020E0507020206020404" pitchFamily="34" charset="0"/>
              </a:rPr>
              <a:t>Wisconsin Metal Fabrication, LLC</a:t>
            </a:r>
          </a:p>
          <a:p>
            <a:pPr algn="ctr"/>
            <a:r>
              <a:rPr lang="en-US" sz="2000" b="1" dirty="0">
                <a:latin typeface="Copperplate Gothic Light" panose="020E0507020206020404" pitchFamily="34" charset="0"/>
              </a:rPr>
              <a:t>Durable Controls, Inc.</a:t>
            </a:r>
          </a:p>
          <a:p>
            <a:pPr algn="ctr"/>
            <a:r>
              <a:rPr lang="en-US" sz="2000" b="1" dirty="0">
                <a:latin typeface="Copperplate Gothic Light" panose="020E0507020206020404" pitchFamily="34" charset="0"/>
              </a:rPr>
              <a:t>G A Miller Company</a:t>
            </a:r>
          </a:p>
          <a:p>
            <a:pPr algn="ctr"/>
            <a:r>
              <a:rPr lang="en-US" sz="2000" b="1" dirty="0">
                <a:latin typeface="Copperplate Gothic Light" panose="020E0507020206020404" pitchFamily="34" charset="0"/>
              </a:rPr>
              <a:t>Wood Beaver, Inc.</a:t>
            </a:r>
          </a:p>
          <a:p>
            <a:pPr algn="ctr"/>
            <a:endParaRPr lang="en-US" sz="2000" b="1" dirty="0">
              <a:latin typeface="Copperplate Gothic Light" panose="020E0507020206020404" pitchFamily="34" charset="0"/>
            </a:endParaRPr>
          </a:p>
          <a:p>
            <a:pPr algn="ctr"/>
            <a:endParaRPr lang="en-US" dirty="0">
              <a:latin typeface="Copperplate Gothic Light" panose="020E0507020206020404" pitchFamily="34" charset="0"/>
            </a:endParaRPr>
          </a:p>
          <a:p>
            <a:endParaRPr lang="en-US" dirty="0"/>
          </a:p>
        </p:txBody>
      </p:sp>
    </p:spTree>
    <p:extLst>
      <p:ext uri="{BB962C8B-B14F-4D97-AF65-F5344CB8AC3E}">
        <p14:creationId xmlns:p14="http://schemas.microsoft.com/office/powerpoint/2010/main" val="118065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29D8E2-3B21-4574-85A8-B499F2724DC2}" type="slidenum">
              <a:rPr lang="en-US" smtClean="0"/>
              <a:t>5</a:t>
            </a:fld>
            <a:endParaRPr lang="en-US" dirty="0"/>
          </a:p>
        </p:txBody>
      </p:sp>
      <p:sp>
        <p:nvSpPr>
          <p:cNvPr id="3" name="Rectangle 2"/>
          <p:cNvSpPr/>
          <p:nvPr/>
        </p:nvSpPr>
        <p:spPr>
          <a:xfrm>
            <a:off x="573087" y="1676400"/>
            <a:ext cx="7772400" cy="1477328"/>
          </a:xfrm>
          <a:prstGeom prst="rect">
            <a:avLst/>
          </a:prstGeom>
        </p:spPr>
        <p:txBody>
          <a:bodyPr wrap="square">
            <a:spAutoFit/>
          </a:bodyPr>
          <a:lstStyle/>
          <a:p>
            <a:pPr algn="ctr"/>
            <a:r>
              <a:rPr lang="en-US" altLang="en-US" b="1" i="1" dirty="0"/>
              <a:t>Manufacturers of Quality Hydraulic Driven Machinery for the Firewood, Scrap, and Mining Industries.    </a:t>
            </a:r>
          </a:p>
          <a:p>
            <a:pPr algn="ctr"/>
            <a:endParaRPr lang="en-US" altLang="en-US" i="1" dirty="0"/>
          </a:p>
          <a:p>
            <a:pPr algn="ctr"/>
            <a:r>
              <a:rPr lang="en-US" altLang="en-US" i="1" dirty="0"/>
              <a:t>Concept Design / Engineering  </a:t>
            </a:r>
          </a:p>
          <a:p>
            <a:pPr algn="ctr"/>
            <a:r>
              <a:rPr lang="en-US" altLang="en-US" i="1" dirty="0"/>
              <a:t>Manufacturing / Field Service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0897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3704273"/>
            <a:ext cx="7089775" cy="2308324"/>
          </a:xfrm>
          <a:prstGeom prst="rect">
            <a:avLst/>
          </a:prstGeom>
          <a:noFill/>
        </p:spPr>
        <p:txBody>
          <a:bodyPr wrap="square" rtlCol="0">
            <a:spAutoFit/>
          </a:bodyPr>
          <a:lstStyle/>
          <a:p>
            <a:pPr algn="ctr"/>
            <a:r>
              <a:rPr lang="en-US" u="sng" dirty="0"/>
              <a:t>MARKETS</a:t>
            </a:r>
          </a:p>
          <a:p>
            <a:pPr algn="ctr"/>
            <a:endParaRPr lang="en-US" dirty="0"/>
          </a:p>
          <a:p>
            <a:pPr algn="ctr"/>
            <a:r>
              <a:rPr lang="en-US" dirty="0"/>
              <a:t>Energy</a:t>
            </a:r>
          </a:p>
          <a:p>
            <a:pPr algn="ctr"/>
            <a:r>
              <a:rPr lang="en-US" dirty="0"/>
              <a:t>Glycol &amp; Air Heaters</a:t>
            </a:r>
          </a:p>
          <a:p>
            <a:pPr algn="ctr"/>
            <a:r>
              <a:rPr lang="en-US" dirty="0"/>
              <a:t>Processors</a:t>
            </a:r>
          </a:p>
          <a:p>
            <a:pPr algn="ctr"/>
            <a:r>
              <a:rPr lang="en-US" dirty="0"/>
              <a:t>New Product Development</a:t>
            </a:r>
          </a:p>
          <a:p>
            <a:pPr algn="ctr"/>
            <a:endParaRPr lang="en-US" dirty="0"/>
          </a:p>
          <a:p>
            <a:pPr algn="ctr"/>
            <a:r>
              <a:rPr lang="en-US" sz="1600" dirty="0"/>
              <a:t>www.multitekinc.com</a:t>
            </a:r>
          </a:p>
        </p:txBody>
      </p:sp>
      <p:pic>
        <p:nvPicPr>
          <p:cNvPr id="5" name="Picture 4">
            <a:extLst>
              <a:ext uri="{FF2B5EF4-FFF2-40B4-BE49-F238E27FC236}">
                <a16:creationId xmlns:a16="http://schemas.microsoft.com/office/drawing/2014/main" id="{7F8CC4AB-2A89-487F-B4BE-3E4E3152BCB4}"/>
              </a:ext>
            </a:extLst>
          </p:cNvPr>
          <p:cNvPicPr>
            <a:picLocks noChangeAspect="1"/>
          </p:cNvPicPr>
          <p:nvPr/>
        </p:nvPicPr>
        <p:blipFill>
          <a:blip r:embed="rId3"/>
          <a:stretch>
            <a:fillRect/>
          </a:stretch>
        </p:blipFill>
        <p:spPr>
          <a:xfrm>
            <a:off x="4790520" y="3873716"/>
            <a:ext cx="3554967" cy="2099124"/>
          </a:xfrm>
          <a:prstGeom prst="rect">
            <a:avLst/>
          </a:prstGeom>
        </p:spPr>
      </p:pic>
    </p:spTree>
    <p:extLst>
      <p:ext uri="{BB962C8B-B14F-4D97-AF65-F5344CB8AC3E}">
        <p14:creationId xmlns:p14="http://schemas.microsoft.com/office/powerpoint/2010/main" val="27610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77937"/>
            <a:ext cx="4040188" cy="750888"/>
          </a:xfrm>
        </p:spPr>
        <p:txBody>
          <a:bodyPr>
            <a:normAutofit/>
          </a:bodyPr>
          <a:lstStyle/>
          <a:p>
            <a:r>
              <a:rPr lang="en-US" sz="2400" dirty="0"/>
              <a:t>History &amp; Locations </a:t>
            </a:r>
          </a:p>
        </p:txBody>
      </p:sp>
      <p:sp>
        <p:nvSpPr>
          <p:cNvPr id="4" name="Text Placeholder 3"/>
          <p:cNvSpPr>
            <a:spLocks noGrp="1"/>
          </p:cNvSpPr>
          <p:nvPr>
            <p:ph type="body" sz="quarter" idx="3"/>
          </p:nvPr>
        </p:nvSpPr>
        <p:spPr>
          <a:xfrm>
            <a:off x="4645025" y="533400"/>
            <a:ext cx="4041775" cy="1828800"/>
          </a:xfrm>
        </p:spPr>
        <p:txBody>
          <a:bodyPr>
            <a:normAutofit/>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fld id="{0829D8E2-3B21-4574-85A8-B499F2724DC2}" type="slidenum">
              <a:rPr lang="en-US" smtClean="0"/>
              <a:t>6</a:t>
            </a:fld>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28956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2"/>
          </p:nvPr>
        </p:nvSpPr>
        <p:spPr>
          <a:xfrm>
            <a:off x="381000" y="1981200"/>
            <a:ext cx="3931920" cy="4495800"/>
          </a:xfrm>
        </p:spPr>
        <p:txBody>
          <a:bodyPr>
            <a:normAutofit fontScale="85000" lnSpcReduction="20000"/>
          </a:bodyPr>
          <a:lstStyle/>
          <a:p>
            <a:r>
              <a:rPr lang="en-US" dirty="0"/>
              <a:t>Superior Diesel was established in 1977 and is headquartered in Rhinelander, Wisconsin. </a:t>
            </a:r>
          </a:p>
          <a:p>
            <a:r>
              <a:rPr lang="en-US" dirty="0"/>
              <a:t>Our 49,000 square foot full-service facility is proudly placed in the beautiful Northwoods of Wisconsin. </a:t>
            </a:r>
          </a:p>
          <a:p>
            <a:r>
              <a:rPr lang="en-US" dirty="0"/>
              <a:t>Our second 39,000 square foot full-service facility is located in Seville, OH. Together we are able to provide premium customized value-added packages to the Midwestern United States.</a:t>
            </a:r>
          </a:p>
          <a:p>
            <a:pPr marL="0" indent="0" algn="ctr">
              <a:buNone/>
            </a:pPr>
            <a:r>
              <a:rPr lang="en-US" sz="1600" dirty="0"/>
              <a:t>www.sdiesel.com</a:t>
            </a:r>
          </a:p>
          <a:p>
            <a:endParaRPr lang="en-US" dirty="0"/>
          </a:p>
        </p:txBody>
      </p:sp>
      <p:sp>
        <p:nvSpPr>
          <p:cNvPr id="5" name="Content Placeholder 4"/>
          <p:cNvSpPr>
            <a:spLocks noGrp="1"/>
          </p:cNvSpPr>
          <p:nvPr>
            <p:ph sz="quarter" idx="4"/>
          </p:nvPr>
        </p:nvSpPr>
        <p:spPr>
          <a:xfrm>
            <a:off x="4754880" y="2438400"/>
            <a:ext cx="3931920" cy="4267200"/>
          </a:xfrm>
        </p:spPr>
        <p:txBody>
          <a:bodyPr>
            <a:normAutofit fontScale="62500" lnSpcReduction="20000"/>
          </a:bodyPr>
          <a:lstStyle/>
          <a:p>
            <a:endParaRPr lang="en-US" dirty="0"/>
          </a:p>
          <a:p>
            <a:pPr marL="0" indent="0" algn="ctr">
              <a:buNone/>
            </a:pPr>
            <a:r>
              <a:rPr lang="en-US" sz="2900" b="1" dirty="0"/>
              <a:t>Any Engine. Any Purpose. Endless Possibilities.</a:t>
            </a:r>
          </a:p>
          <a:p>
            <a:pPr marL="0" indent="0">
              <a:buNone/>
            </a:pPr>
            <a:r>
              <a:rPr lang="en-US" dirty="0"/>
              <a:t> </a:t>
            </a:r>
          </a:p>
          <a:p>
            <a:pPr marL="0" indent="0">
              <a:buNone/>
            </a:pPr>
            <a:r>
              <a:rPr lang="en-US" dirty="0"/>
              <a:t>Superior Diesel is a leading Value-Added Distributor of John Deere Diesel engines and Funk Drivetrain components for the Midwestern United States.</a:t>
            </a:r>
          </a:p>
          <a:p>
            <a:endParaRPr lang="en-US" dirty="0"/>
          </a:p>
          <a:p>
            <a:pPr marL="0" indent="0">
              <a:buNone/>
            </a:pPr>
            <a:r>
              <a:rPr lang="en-US" dirty="0"/>
              <a:t>We provide solutions for applications involving:</a:t>
            </a:r>
          </a:p>
          <a:p>
            <a:r>
              <a:rPr lang="en-US" sz="2200" dirty="0"/>
              <a:t>Generators</a:t>
            </a:r>
          </a:p>
          <a:p>
            <a:r>
              <a:rPr lang="en-US" sz="2200" dirty="0"/>
              <a:t>Water Pumps</a:t>
            </a:r>
          </a:p>
          <a:p>
            <a:r>
              <a:rPr lang="en-US" sz="2200" dirty="0"/>
              <a:t>OEM</a:t>
            </a:r>
          </a:p>
          <a:p>
            <a:r>
              <a:rPr lang="en-US" sz="2200" dirty="0"/>
              <a:t>Marine</a:t>
            </a:r>
          </a:p>
          <a:p>
            <a:r>
              <a:rPr lang="en-US" sz="2200" dirty="0"/>
              <a:t>Railway Maintenance</a:t>
            </a:r>
          </a:p>
          <a:p>
            <a:r>
              <a:rPr lang="en-US" sz="2200" dirty="0"/>
              <a:t>Forestry</a:t>
            </a:r>
          </a:p>
          <a:p>
            <a:r>
              <a:rPr lang="en-US" sz="2200" dirty="0"/>
              <a:t>&amp; More!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53268"/>
            <a:ext cx="3630212"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92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2304331" cy="156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829D8E2-3B21-4574-85A8-B499F2724DC2}" type="slidenum">
              <a:rPr lang="en-US" smtClean="0"/>
              <a:t>7</a:t>
            </a:fld>
            <a:endParaRPr lang="en-US" dirty="0"/>
          </a:p>
        </p:txBody>
      </p:sp>
      <p:sp>
        <p:nvSpPr>
          <p:cNvPr id="3" name="TextBox 2"/>
          <p:cNvSpPr txBox="1"/>
          <p:nvPr/>
        </p:nvSpPr>
        <p:spPr>
          <a:xfrm>
            <a:off x="795517" y="2453726"/>
            <a:ext cx="7552965" cy="4431983"/>
          </a:xfrm>
          <a:prstGeom prst="rect">
            <a:avLst/>
          </a:prstGeom>
          <a:noFill/>
          <a:ln w="28575">
            <a:solidFill>
              <a:schemeClr val="tx1"/>
            </a:solidFill>
          </a:ln>
        </p:spPr>
        <p:txBody>
          <a:bodyPr wrap="square" rtlCol="0">
            <a:spAutoFit/>
          </a:bodyPr>
          <a:lstStyle/>
          <a:p>
            <a:r>
              <a:rPr lang="en-US" sz="1400" b="1" dirty="0">
                <a:latin typeface="+mj-lt"/>
              </a:rPr>
              <a:t>FOUNDED IN 1967</a:t>
            </a:r>
            <a:r>
              <a:rPr lang="en-US" sz="1400" dirty="0">
                <a:latin typeface="+mj-lt"/>
              </a:rPr>
              <a:t>, as Bell Detroit Diesel, Bell Power systems has been one of the nation’s authorized distributors of John Deere diesel engines since 1989.  Bell has also been a leading distributor of Yanmar Industrial diesel engines since 2005.</a:t>
            </a:r>
          </a:p>
          <a:p>
            <a:endParaRPr lang="en-US" sz="1400" dirty="0">
              <a:latin typeface="+mj-lt"/>
            </a:endParaRPr>
          </a:p>
          <a:p>
            <a:r>
              <a:rPr lang="en-US" sz="1400" dirty="0">
                <a:latin typeface="+mj-lt"/>
              </a:rPr>
              <a:t>The sales territory covers the Eastern United States from Maine to Virginia, and as far West as New York and Pennsylvania.  In 2012, Bell Power Systems became a part of the Superior Diesel family of companies.</a:t>
            </a:r>
          </a:p>
          <a:p>
            <a:endParaRPr lang="en-US" sz="1400" dirty="0">
              <a:latin typeface="+mj-lt"/>
            </a:endParaRPr>
          </a:p>
          <a:p>
            <a:r>
              <a:rPr lang="en-US" sz="1400" dirty="0">
                <a:latin typeface="+mj-lt"/>
              </a:rPr>
              <a:t>Bell Power is located in Essex, Connecticut in a 60,000 square foot warehouse and manufacturing facility.</a:t>
            </a:r>
          </a:p>
          <a:p>
            <a:pPr marL="285750" indent="-285750">
              <a:buFont typeface="Arial" panose="020B0604020202020204" pitchFamily="34" charset="0"/>
              <a:buChar char="•"/>
            </a:pPr>
            <a:r>
              <a:rPr lang="en-US" sz="1400" dirty="0">
                <a:latin typeface="+mj-lt"/>
              </a:rPr>
              <a:t>Bell Power develops and provides custom engineered packages to meet the needs of any application requiring reliable heavy duty power.</a:t>
            </a:r>
          </a:p>
          <a:p>
            <a:pPr marL="285750" indent="-285750">
              <a:buFont typeface="Arial" panose="020B0604020202020204" pitchFamily="34" charset="0"/>
              <a:buChar char="•"/>
            </a:pPr>
            <a:r>
              <a:rPr lang="en-US" sz="1400" dirty="0">
                <a:latin typeface="+mj-lt"/>
              </a:rPr>
              <a:t>Bell Power offers engineering design assistance in all aspects of </a:t>
            </a:r>
            <a:r>
              <a:rPr lang="en-US" sz="1400" b="1" dirty="0">
                <a:latin typeface="+mj-lt"/>
              </a:rPr>
              <a:t>industrial</a:t>
            </a:r>
            <a:r>
              <a:rPr lang="en-US" sz="1400" dirty="0">
                <a:latin typeface="+mj-lt"/>
              </a:rPr>
              <a:t> and </a:t>
            </a:r>
            <a:r>
              <a:rPr lang="en-US" sz="1400" b="1" dirty="0">
                <a:latin typeface="+mj-lt"/>
              </a:rPr>
              <a:t>marine</a:t>
            </a:r>
            <a:r>
              <a:rPr lang="en-US" sz="1400" dirty="0">
                <a:latin typeface="+mj-lt"/>
              </a:rPr>
              <a:t> power applications.</a:t>
            </a:r>
          </a:p>
          <a:p>
            <a:pPr marL="285750" indent="-285750">
              <a:buFont typeface="Arial" panose="020B0604020202020204" pitchFamily="34" charset="0"/>
              <a:buChar char="•"/>
            </a:pPr>
            <a:r>
              <a:rPr lang="en-US" sz="1400" dirty="0">
                <a:latin typeface="+mj-lt"/>
              </a:rPr>
              <a:t>Bell Power provides application testing of the final products under normal operating conditions in the field to ensure they operate within the manufacturer’s acceptance.</a:t>
            </a:r>
          </a:p>
          <a:p>
            <a:pPr marL="285750" indent="-285750">
              <a:buFont typeface="Arial" panose="020B0604020202020204" pitchFamily="34" charset="0"/>
              <a:buChar char="•"/>
            </a:pPr>
            <a:endParaRPr lang="en-US" sz="1400" dirty="0">
              <a:latin typeface="+mj-lt"/>
            </a:endParaRPr>
          </a:p>
          <a:p>
            <a:r>
              <a:rPr lang="en-US" sz="1600" b="1" dirty="0">
                <a:latin typeface="+mj-lt"/>
              </a:rPr>
              <a:t>“OUR GOAL </a:t>
            </a:r>
            <a:r>
              <a:rPr lang="en-US" sz="1400" b="1" dirty="0">
                <a:latin typeface="+mj-lt"/>
              </a:rPr>
              <a:t>is to offer assistance to all our customers in applying current and future Tier engines properly, whether the need is working with your engineering staff or providing the engineering and design of the complete engine package.”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65" y="501905"/>
            <a:ext cx="2372847" cy="178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91414"/>
            <a:ext cx="2689563" cy="1805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6600" y="1905000"/>
            <a:ext cx="2590800" cy="369332"/>
          </a:xfrm>
          <a:prstGeom prst="rect">
            <a:avLst/>
          </a:prstGeom>
          <a:noFill/>
        </p:spPr>
        <p:txBody>
          <a:bodyPr wrap="square" rtlCol="0">
            <a:spAutoFit/>
          </a:bodyPr>
          <a:lstStyle/>
          <a:p>
            <a:pPr algn="ctr"/>
            <a:r>
              <a:rPr lang="en-US" dirty="0"/>
              <a:t>www.bellpower.com</a:t>
            </a:r>
          </a:p>
        </p:txBody>
      </p:sp>
    </p:spTree>
    <p:extLst>
      <p:ext uri="{BB962C8B-B14F-4D97-AF65-F5344CB8AC3E}">
        <p14:creationId xmlns:p14="http://schemas.microsoft.com/office/powerpoint/2010/main" val="405781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111919"/>
            <a:ext cx="3044479" cy="124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829D8E2-3B21-4574-85A8-B499F2724DC2}" type="slidenum">
              <a:rPr lang="en-US" smtClean="0"/>
              <a:t>8</a:t>
            </a:fld>
            <a:endParaRPr lang="en-US" dirty="0"/>
          </a:p>
        </p:txBody>
      </p:sp>
      <p:sp>
        <p:nvSpPr>
          <p:cNvPr id="3" name="TextBox 2"/>
          <p:cNvSpPr txBox="1"/>
          <p:nvPr/>
        </p:nvSpPr>
        <p:spPr>
          <a:xfrm>
            <a:off x="188739" y="1752600"/>
            <a:ext cx="8610600" cy="3754874"/>
          </a:xfrm>
          <a:prstGeom prst="rect">
            <a:avLst/>
          </a:prstGeom>
          <a:noFill/>
          <a:ln w="19050">
            <a:solidFill>
              <a:schemeClr val="tx1"/>
            </a:solidFill>
          </a:ln>
        </p:spPr>
        <p:txBody>
          <a:bodyPr wrap="square" rtlCol="0">
            <a:spAutoFit/>
          </a:bodyPr>
          <a:lstStyle/>
          <a:p>
            <a:r>
              <a:rPr lang="en-US" sz="1400" b="1" dirty="0">
                <a:latin typeface="+mj-lt"/>
              </a:rPr>
              <a:t>Since the inception of the company in 1983</a:t>
            </a:r>
            <a:r>
              <a:rPr lang="en-US" sz="1400" dirty="0">
                <a:latin typeface="+mj-lt"/>
              </a:rPr>
              <a:t>, Oil-Air Products has been focused on fluid power technical expertise and experience to provide leading edge, quality solutions to our customers.</a:t>
            </a:r>
          </a:p>
          <a:p>
            <a:r>
              <a:rPr lang="en-US" sz="1400" dirty="0">
                <a:latin typeface="+mj-lt"/>
              </a:rPr>
              <a:t>Our Services include:</a:t>
            </a:r>
          </a:p>
          <a:p>
            <a:pPr marL="285750" indent="-285750">
              <a:buFont typeface="Arial" panose="020B0604020202020204" pitchFamily="34" charset="0"/>
              <a:buChar char="•"/>
            </a:pPr>
            <a:r>
              <a:rPr lang="en-US" sz="1400" dirty="0">
                <a:latin typeface="+mj-lt"/>
              </a:rPr>
              <a:t>Complete system design and fabrication for the mobile and industrial markets.</a:t>
            </a:r>
          </a:p>
          <a:p>
            <a:pPr marL="285750" indent="-285750">
              <a:buFont typeface="Arial" panose="020B0604020202020204" pitchFamily="34" charset="0"/>
              <a:buChar char="•"/>
            </a:pPr>
            <a:r>
              <a:rPr lang="en-US" sz="1400" dirty="0">
                <a:latin typeface="+mj-lt"/>
              </a:rPr>
              <a:t>Hose assembly fabrication</a:t>
            </a:r>
          </a:p>
          <a:p>
            <a:pPr marL="285750" indent="-285750">
              <a:buFont typeface="Arial" panose="020B0604020202020204" pitchFamily="34" charset="0"/>
              <a:buChar char="•"/>
            </a:pPr>
            <a:r>
              <a:rPr lang="en-US" sz="1400" dirty="0">
                <a:latin typeface="+mj-lt"/>
              </a:rPr>
              <a:t>Fluid power component sales</a:t>
            </a:r>
          </a:p>
          <a:p>
            <a:pPr marL="285750" indent="-285750">
              <a:buFont typeface="Arial" panose="020B0604020202020204" pitchFamily="34" charset="0"/>
              <a:buChar char="•"/>
            </a:pPr>
            <a:r>
              <a:rPr lang="en-US" sz="1400" dirty="0">
                <a:latin typeface="+mj-lt"/>
              </a:rPr>
              <a:t>Value added solutions</a:t>
            </a:r>
          </a:p>
          <a:p>
            <a:pPr marL="285750" indent="-285750">
              <a:buFont typeface="Arial" panose="020B0604020202020204" pitchFamily="34" charset="0"/>
              <a:buChar char="•"/>
            </a:pPr>
            <a:r>
              <a:rPr lang="en-US" sz="1400" dirty="0">
                <a:latin typeface="+mj-lt"/>
              </a:rPr>
              <a:t>On site installation</a:t>
            </a:r>
          </a:p>
          <a:p>
            <a:pPr marL="285750" indent="-285750">
              <a:buFont typeface="Arial" panose="020B0604020202020204" pitchFamily="34" charset="0"/>
              <a:buChar char="•"/>
            </a:pPr>
            <a:r>
              <a:rPr lang="en-US" sz="1400" dirty="0">
                <a:latin typeface="+mj-lt"/>
              </a:rPr>
              <a:t>Service and repair</a:t>
            </a:r>
          </a:p>
          <a:p>
            <a:pPr marL="285750" indent="-285750">
              <a:buFont typeface="Arial" panose="020B0604020202020204" pitchFamily="34" charset="0"/>
              <a:buChar char="•"/>
            </a:pPr>
            <a:endParaRPr lang="en-US" sz="1400" dirty="0">
              <a:latin typeface="+mj-lt"/>
            </a:endParaRPr>
          </a:p>
          <a:p>
            <a:r>
              <a:rPr lang="en-US" sz="1400" dirty="0">
                <a:latin typeface="+mj-lt"/>
              </a:rPr>
              <a:t>Oil-Air Products provide the latest in fluid power technology and the experienced team is factory trained to integrate and support these products.</a:t>
            </a:r>
          </a:p>
          <a:p>
            <a:endParaRPr lang="en-US" sz="1400" dirty="0">
              <a:latin typeface="+mj-lt"/>
            </a:endParaRPr>
          </a:p>
          <a:p>
            <a:r>
              <a:rPr lang="en-US" sz="1400" dirty="0">
                <a:latin typeface="+mj-lt"/>
              </a:rPr>
              <a:t>The mission is clear.  Oil-Air partners with the customer to offer a unique, quality solution that gives them a competitive edge in their marketplace.</a:t>
            </a:r>
          </a:p>
          <a:p>
            <a:endParaRPr lang="en-US" sz="1400" dirty="0">
              <a:latin typeface="+mj-lt"/>
            </a:endParaRPr>
          </a:p>
          <a:p>
            <a:r>
              <a:rPr lang="en-US" sz="1400" b="1" dirty="0">
                <a:latin typeface="+mj-lt"/>
              </a:rPr>
              <a:t>Oil-Air is located in Plymouth, MN.  Expansion is underway on a 62,000 square foot facility.</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5443"/>
            <a:ext cx="10096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028" y="5573689"/>
            <a:ext cx="2525543" cy="126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1266" y="5597236"/>
            <a:ext cx="2525543" cy="126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5595440"/>
            <a:ext cx="2438399" cy="121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1354931"/>
            <a:ext cx="5257800" cy="369332"/>
          </a:xfrm>
          <a:prstGeom prst="rect">
            <a:avLst/>
          </a:prstGeom>
          <a:noFill/>
        </p:spPr>
        <p:txBody>
          <a:bodyPr wrap="square" rtlCol="0">
            <a:spAutoFit/>
          </a:bodyPr>
          <a:lstStyle/>
          <a:p>
            <a:pPr algn="ctr"/>
            <a:r>
              <a:rPr lang="en-US" dirty="0"/>
              <a:t>www.oilair.com</a:t>
            </a:r>
          </a:p>
        </p:txBody>
      </p:sp>
    </p:spTree>
    <p:extLst>
      <p:ext uri="{BB962C8B-B14F-4D97-AF65-F5344CB8AC3E}">
        <p14:creationId xmlns:p14="http://schemas.microsoft.com/office/powerpoint/2010/main" val="212218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a:solidFill>
            <a:schemeClr val="bg1"/>
          </a:solidFill>
        </p:spPr>
        <p:txBody>
          <a:bodyPr>
            <a:normAutofit/>
          </a:bodyPr>
          <a:lstStyle/>
          <a:p>
            <a:pPr algn="r"/>
            <a:r>
              <a:rPr lang="en-US" sz="2400" dirty="0">
                <a:solidFill>
                  <a:schemeClr val="tx1"/>
                </a:solidFill>
              </a:rPr>
              <a:t>A Sampling of Oil-Air Products, LLC Partners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0494" y="1288473"/>
            <a:ext cx="302490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829D8E2-3B21-4574-85A8-B499F2724DC2}" type="slidenum">
              <a:rPr lang="en-US" smtClean="0"/>
              <a:t>9</a:t>
            </a:fld>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039" y="1228468"/>
            <a:ext cx="2450040" cy="5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188" y="3087878"/>
            <a:ext cx="2607056" cy="59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791" y="1896241"/>
            <a:ext cx="813330" cy="86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572" y="3087878"/>
            <a:ext cx="270398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034" y="1953998"/>
            <a:ext cx="782731" cy="84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95" y="2663237"/>
            <a:ext cx="1387786" cy="9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213492"/>
            <a:ext cx="1484253" cy="74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7581" y="2330476"/>
            <a:ext cx="16478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199" y="1295400"/>
            <a:ext cx="18573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61" y="1885299"/>
            <a:ext cx="2655457"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7475" y="3174910"/>
            <a:ext cx="888036" cy="42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07" y="4564007"/>
            <a:ext cx="1148862"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7"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8180" y="3894363"/>
            <a:ext cx="1260639" cy="49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8"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8011" y="4553381"/>
            <a:ext cx="639782" cy="8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9"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72460" y="4554914"/>
            <a:ext cx="1910084" cy="44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0"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7581" y="4567703"/>
            <a:ext cx="884432" cy="45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1"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65232" y="4014615"/>
            <a:ext cx="17430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2"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70761" y="5176848"/>
            <a:ext cx="881252" cy="43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3"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719" y="5178601"/>
            <a:ext cx="3564825" cy="41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4" name="Picture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16433" y="4437154"/>
            <a:ext cx="2128098" cy="5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5" name="Picture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36530" y="4014615"/>
            <a:ext cx="1775063" cy="37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87075" y="3894363"/>
            <a:ext cx="1828331" cy="41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7" name="Picture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48011" y="5840766"/>
            <a:ext cx="1807490" cy="50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8" name="Picture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13626" y="5346772"/>
            <a:ext cx="1634749" cy="77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9" name="Picture 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42943" y="5735998"/>
            <a:ext cx="1836699"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0" name="Picture 3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7819" y="6400800"/>
            <a:ext cx="9715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1" name="Picture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8921" y="5707855"/>
            <a:ext cx="1633539"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2" name="Picture 3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6433" y="5105000"/>
            <a:ext cx="1436196" cy="50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3" name="Picture 3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009501" y="4606194"/>
            <a:ext cx="997612" cy="49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4" name="Picture 3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4140" y="5898889"/>
            <a:ext cx="9144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5" name="Picture 3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82503" y="6362699"/>
            <a:ext cx="11144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06" name="Picture 38"/>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49894" y="228600"/>
            <a:ext cx="1281588" cy="52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813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8784</TotalTime>
  <Words>1482</Words>
  <Application>Microsoft Office PowerPoint</Application>
  <PresentationFormat>On-screen Show (4:3)</PresentationFormat>
  <Paragraphs>214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Copperplate Gothic Light</vt:lpstr>
      <vt:lpstr>Gotham SSm A</vt:lpstr>
      <vt:lpstr>Clarity</vt:lpstr>
      <vt:lpstr>auxano</vt:lpstr>
      <vt:lpstr>HISTORY</vt:lpstr>
      <vt:lpstr>Acquisition Process &amp; Integration Approach</vt:lpstr>
      <vt:lpstr>THE COMPANIES OF AUXANO</vt:lpstr>
      <vt:lpstr>PowerPoint Presentation</vt:lpstr>
      <vt:lpstr>PowerPoint Presentation</vt:lpstr>
      <vt:lpstr>PowerPoint Presentation</vt:lpstr>
      <vt:lpstr>PowerPoint Presentation</vt:lpstr>
      <vt:lpstr>A Sampling of Oil-Air Products, LLC Partners</vt:lpstr>
      <vt:lpstr>PowerPoint Presentation</vt:lpstr>
      <vt:lpstr>PowerPoint Presentation</vt:lpstr>
      <vt:lpstr>WISCONSIN METAL FAB</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auxano</dc:title>
  <dc:creator>jeanjanicki</dc:creator>
  <cp:lastModifiedBy>Tom Janicki</cp:lastModifiedBy>
  <cp:revision>92</cp:revision>
  <cp:lastPrinted>2020-06-18T03:44:28Z</cp:lastPrinted>
  <dcterms:created xsi:type="dcterms:W3CDTF">2014-07-07T21:25:08Z</dcterms:created>
  <dcterms:modified xsi:type="dcterms:W3CDTF">2020-09-21T18:03:18Z</dcterms:modified>
</cp:coreProperties>
</file>